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70" r:id="rId7"/>
    <p:sldId id="261" r:id="rId8"/>
    <p:sldId id="265" r:id="rId9"/>
    <p:sldId id="260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12" y="-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7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3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C5C8-69B1-436E-BF20-03751E8619B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7B02-7518-4F61-A85B-85CECD6C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84863"/>
            <a:ext cx="9144000" cy="2387600"/>
          </a:xfrm>
        </p:spPr>
        <p:txBody>
          <a:bodyPr/>
          <a:lstStyle/>
          <a:p>
            <a:r>
              <a:rPr lang="en-US" dirty="0" smtClean="0"/>
              <a:t>OSC Layout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182" y="2102737"/>
            <a:ext cx="9144000" cy="1655762"/>
          </a:xfrm>
        </p:spPr>
        <p:txBody>
          <a:bodyPr/>
          <a:lstStyle/>
          <a:p>
            <a:r>
              <a:rPr lang="en-US" dirty="0" smtClean="0"/>
              <a:t>9/25/18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3271745"/>
            <a:ext cx="12150436" cy="6324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5177" y="3241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0.75m bend magnets &amp; vacuum quality considerations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27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02" y="0"/>
            <a:ext cx="7617998" cy="42929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48" y="-1"/>
            <a:ext cx="4351672" cy="243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47" y="3654989"/>
            <a:ext cx="4969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Conservative estimate of 74 °C peak temperature along side wall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Bending stresses OK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2376" y="4270541"/>
            <a:ext cx="415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Thermal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072" y="2450769"/>
            <a:ext cx="415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Static Stress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18" y="4400114"/>
            <a:ext cx="4135027" cy="23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89" y="1306116"/>
            <a:ext cx="7772400" cy="1484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01" y="129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Preliminary vacuum considerations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559528" y="4033729"/>
            <a:ext cx="1957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Added pump port &amp;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CESR MK II shifted 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-&gt; 3.5cm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701" y="3322543"/>
            <a:ext cx="38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No space for vacuum connection here,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so transition is directly welded to beam pipe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4968" y="1592935"/>
            <a:ext cx="1212612" cy="1060291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3827" y="4033729"/>
            <a:ext cx="1787236" cy="1521406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684720" y="2456779"/>
            <a:ext cx="541415" cy="7580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4" y="4116270"/>
            <a:ext cx="1580962" cy="13967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77849" y="4378933"/>
            <a:ext cx="241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Additional cooling channels will be welded on region inside quad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226135" y="2510218"/>
            <a:ext cx="462589" cy="704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957" y="3322543"/>
            <a:ext cx="1792785" cy="21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59" y="908174"/>
            <a:ext cx="10414660" cy="198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8" y="3295590"/>
            <a:ext cx="10283226" cy="20898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60664" y="4934198"/>
            <a:ext cx="9369632" cy="118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60664" y="4702629"/>
            <a:ext cx="0" cy="28500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40191" y="4702629"/>
            <a:ext cx="0" cy="28500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2074" y="5084411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~4m section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196937" y="4069669"/>
            <a:ext cx="659079" cy="1989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5066" y="3730624"/>
            <a:ext cx="14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button BPM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85356" y="3563385"/>
            <a:ext cx="611582" cy="6226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37121" y="2931351"/>
            <a:ext cx="2075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145mm -&gt; 72mm </a:t>
            </a:r>
          </a:p>
          <a:p>
            <a:r>
              <a:rPr lang="en-US" dirty="0" smtClean="0"/>
              <a:t>over 100mm length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4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140458"/>
            <a:ext cx="7209813" cy="657846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760024" y="179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Preliminary </a:t>
            </a:r>
            <a:r>
              <a:rPr lang="en-US" sz="3200" dirty="0" err="1" smtClean="0"/>
              <a:t>MolFlow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vacuum simulation results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26033" y="1415176"/>
            <a:ext cx="41044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simulation </a:t>
            </a:r>
            <a:r>
              <a:rPr lang="en-US" sz="1600" dirty="0"/>
              <a:t>results show that there is a 0.5-1 decade drop in vacuum quality in the beam pipe through the </a:t>
            </a:r>
            <a:r>
              <a:rPr lang="en-US" sz="1600" dirty="0" smtClean="0"/>
              <a:t>undulator</a:t>
            </a:r>
          </a:p>
          <a:p>
            <a:pPr>
              <a:buFontTx/>
              <a:buChar char="-"/>
            </a:pPr>
            <a:r>
              <a:rPr lang="en-US" sz="1600" dirty="0" smtClean="0"/>
              <a:t> the beam pipe through the undulator is subdivided into 10 cm segments and the gas load from synchrotron radiation is applied to it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7" y="3300627"/>
            <a:ext cx="3987943" cy="32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8" y="1690688"/>
            <a:ext cx="10343698" cy="4550043"/>
          </a:xfrm>
        </p:spPr>
      </p:pic>
      <p:sp>
        <p:nvSpPr>
          <p:cNvPr id="7" name="Rounded Rectangle 6"/>
          <p:cNvSpPr/>
          <p:nvPr/>
        </p:nvSpPr>
        <p:spPr>
          <a:xfrm>
            <a:off x="6323610" y="1882239"/>
            <a:ext cx="2861954" cy="421574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35989" y="1543685"/>
            <a:ext cx="391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Desorption yield: α₁ = 1E-5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467" y="107819"/>
            <a:ext cx="2109182" cy="1934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6660" y="1543685"/>
            <a:ext cx="2638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Undulator Beam Pipe Region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3264" y="-86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Preliminary </a:t>
            </a:r>
            <a:r>
              <a:rPr lang="en-US" sz="3200" dirty="0" err="1" smtClean="0"/>
              <a:t>MolFlow</a:t>
            </a:r>
            <a:r>
              <a:rPr lang="en-US" sz="3200" dirty="0" smtClean="0"/>
              <a:t> vacuum simulation results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386661" y="6285138"/>
            <a:ext cx="781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r>
              <a:rPr lang="el-GR" dirty="0" smtClean="0"/>
              <a:t>₀</a:t>
            </a:r>
            <a:r>
              <a:rPr lang="en-US" dirty="0"/>
              <a:t> </a:t>
            </a:r>
            <a:r>
              <a:rPr lang="en-US" dirty="0" smtClean="0"/>
              <a:t>is the case without SR gas load: only thermal outgassing at 1e-12 torr-l/s-cm^2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7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0" y="1712962"/>
            <a:ext cx="10531579" cy="4633278"/>
          </a:xfrm>
        </p:spPr>
      </p:pic>
      <p:sp>
        <p:nvSpPr>
          <p:cNvPr id="7" name="Rounded Rectangle 6"/>
          <p:cNvSpPr/>
          <p:nvPr/>
        </p:nvSpPr>
        <p:spPr>
          <a:xfrm>
            <a:off x="6323610" y="1882239"/>
            <a:ext cx="2861954" cy="4215740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467" y="107819"/>
            <a:ext cx="2109182" cy="1934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6660" y="1543685"/>
            <a:ext cx="2638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Undulator Beam Pipe Region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3264" y="-86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Preliminary </a:t>
            </a:r>
            <a:r>
              <a:rPr lang="en-US" sz="3200" dirty="0" err="1" smtClean="0"/>
              <a:t>MolFlow</a:t>
            </a:r>
            <a:r>
              <a:rPr lang="en-US" sz="3200" dirty="0" smtClean="0"/>
              <a:t> vacuum simulation results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386661" y="6285138"/>
            <a:ext cx="774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r>
              <a:rPr lang="el-GR" dirty="0" smtClean="0"/>
              <a:t>₀</a:t>
            </a:r>
            <a:r>
              <a:rPr lang="en-US" dirty="0"/>
              <a:t> </a:t>
            </a:r>
            <a:r>
              <a:rPr lang="en-US" dirty="0" smtClean="0"/>
              <a:t>is the case without SR gas load: only thermal outgassing at 1e-12 torr-l/s-cm^2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35989" y="1543685"/>
            <a:ext cx="3910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Desorption yield: α₂ = 1E-6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07" y="1560197"/>
            <a:ext cx="5109853" cy="4517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66" y="1466218"/>
            <a:ext cx="4816926" cy="470561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88177" y="3819023"/>
            <a:ext cx="391885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0243" y="381902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 mm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08567" y="2604771"/>
            <a:ext cx="0" cy="248380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08567" y="292726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mm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24941" y="4446436"/>
            <a:ext cx="4455225" cy="18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30242" y="440487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mm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47605" y="2359348"/>
            <a:ext cx="0" cy="2942984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27978" y="290452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 mm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5060" y="1375531"/>
            <a:ext cx="8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calrod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7502" y="5957037"/>
            <a:ext cx="8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calrod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68367" y="5941623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cooling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channel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0809" y="1125449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cooling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channel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22366" y="12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OSC Undulator 4 Channel Extrusion Profile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7" y="991236"/>
            <a:ext cx="1471729" cy="150725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672559" y="1774551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64AD0"/>
                </a:solidFill>
              </a:rPr>
              <a:t>90 mm</a:t>
            </a:r>
            <a:endParaRPr lang="en-US" dirty="0">
              <a:solidFill>
                <a:srgbClr val="E64A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5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07" y="1560197"/>
            <a:ext cx="5109853" cy="4517652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22366" y="12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Fitment inside helical undulator and CESR MK II Quad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10672559" y="1774551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64AD0"/>
                </a:solidFill>
              </a:rPr>
              <a:t>90 mm</a:t>
            </a:r>
            <a:endParaRPr lang="en-US" dirty="0">
              <a:solidFill>
                <a:srgbClr val="E64AD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81" y="1395668"/>
            <a:ext cx="4754828" cy="48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78598"/>
            <a:ext cx="6044541" cy="3367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54" y="1"/>
            <a:ext cx="6067301" cy="3414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955" y="3478598"/>
            <a:ext cx="6063046" cy="3379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03" y="1338605"/>
            <a:ext cx="415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6 GeV, 250 mA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1mrad slice of bend magnet radiation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5000 W/m^2 *C film coefficient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cooling applied to opposing corners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atm pressure to check bending stress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938" y="245228"/>
            <a:ext cx="2122223" cy="2923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2489" y="395453"/>
            <a:ext cx="41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Simulation Parameters in XOP</a:t>
            </a:r>
          </a:p>
          <a:p>
            <a:pPr algn="ctr"/>
            <a:r>
              <a:rPr lang="en-US" sz="2000" dirty="0" smtClean="0"/>
              <a:t>and ANSYS</a:t>
            </a:r>
          </a:p>
        </p:txBody>
      </p:sp>
    </p:spTree>
    <p:extLst>
      <p:ext uri="{BB962C8B-B14F-4D97-AF65-F5344CB8AC3E}">
        <p14:creationId xmlns:p14="http://schemas.microsoft.com/office/powerpoint/2010/main" val="48504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40420</TotalTime>
  <Words>295</Words>
  <Application>Microsoft Macintosh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OSC Layout Update</vt:lpstr>
      <vt:lpstr>Preliminary vacuum considerations</vt:lpstr>
      <vt:lpstr>PowerPoint Presentation</vt:lpstr>
      <vt:lpstr>Preliminary MolFlow  vacuum simulation results</vt:lpstr>
      <vt:lpstr>Preliminary MolFlow vacuum simulation results</vt:lpstr>
      <vt:lpstr>Preliminary MolFlow vacuum simulation results</vt:lpstr>
      <vt:lpstr>OSC Undulator 4 Channel Extrusion Profile</vt:lpstr>
      <vt:lpstr>Fitment inside helical undulator and CESR MK II Quad</vt:lpstr>
      <vt:lpstr>PowerPoint Presentation</vt:lpstr>
      <vt:lpstr>PowerPoint Presentation</vt:lpstr>
    </vt:vector>
  </TitlesOfParts>
  <Company>CLASSE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Yusi Cao</dc:creator>
  <cp:lastModifiedBy>David Rubin</cp:lastModifiedBy>
  <cp:revision>28</cp:revision>
  <dcterms:created xsi:type="dcterms:W3CDTF">2018-08-29T13:04:43Z</dcterms:created>
  <dcterms:modified xsi:type="dcterms:W3CDTF">2018-09-26T14:52:43Z</dcterms:modified>
</cp:coreProperties>
</file>