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6" r:id="rId3"/>
  </p:sldMasterIdLst>
  <p:notesMasterIdLst>
    <p:notesMasterId r:id="rId33"/>
  </p:notesMasterIdLst>
  <p:handoutMasterIdLst>
    <p:handoutMasterId r:id="rId34"/>
  </p:handoutMasterIdLst>
  <p:sldIdLst>
    <p:sldId id="371" r:id="rId4"/>
    <p:sldId id="858" r:id="rId5"/>
    <p:sldId id="854" r:id="rId6"/>
    <p:sldId id="811" r:id="rId7"/>
    <p:sldId id="824" r:id="rId8"/>
    <p:sldId id="855" r:id="rId9"/>
    <p:sldId id="810" r:id="rId10"/>
    <p:sldId id="812" r:id="rId11"/>
    <p:sldId id="867" r:id="rId12"/>
    <p:sldId id="868" r:id="rId13"/>
    <p:sldId id="869" r:id="rId14"/>
    <p:sldId id="870" r:id="rId15"/>
    <p:sldId id="871" r:id="rId16"/>
    <p:sldId id="872" r:id="rId17"/>
    <p:sldId id="816" r:id="rId18"/>
    <p:sldId id="815" r:id="rId19"/>
    <p:sldId id="873" r:id="rId20"/>
    <p:sldId id="874" r:id="rId21"/>
    <p:sldId id="875" r:id="rId22"/>
    <p:sldId id="861" r:id="rId23"/>
    <p:sldId id="877" r:id="rId24"/>
    <p:sldId id="862" r:id="rId25"/>
    <p:sldId id="881" r:id="rId26"/>
    <p:sldId id="863" r:id="rId27"/>
    <p:sldId id="878" r:id="rId28"/>
    <p:sldId id="879" r:id="rId29"/>
    <p:sldId id="880" r:id="rId30"/>
    <p:sldId id="864" r:id="rId31"/>
    <p:sldId id="876" r:id="rId3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>
          <p15:clr>
            <a:srgbClr val="A4A3A4"/>
          </p15:clr>
        </p15:guide>
        <p15:guide id="2" pos="2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C00"/>
    <a:srgbClr val="CC3300"/>
    <a:srgbClr val="F0F200"/>
    <a:srgbClr val="0432FF"/>
    <a:srgbClr val="F6F200"/>
    <a:srgbClr val="CCECFF"/>
    <a:srgbClr val="D1F100"/>
    <a:srgbClr val="99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248" autoAdjust="0"/>
    <p:restoredTop sz="82692" autoAdjust="0"/>
  </p:normalViewPr>
  <p:slideViewPr>
    <p:cSldViewPr snapToGrid="0">
      <p:cViewPr varScale="1">
        <p:scale>
          <a:sx n="81" d="100"/>
          <a:sy n="81" d="100"/>
        </p:scale>
        <p:origin x="200" y="672"/>
      </p:cViewPr>
      <p:guideLst>
        <p:guide orient="horz" pos="1570"/>
        <p:guide pos="2465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40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87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t" anchorCtr="0" compatLnSpc="1">
            <a:prstTxWarp prst="textNoShape">
              <a:avLst/>
            </a:prstTxWarp>
          </a:bodyPr>
          <a:lstStyle>
            <a:lvl1pPr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8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t" anchorCtr="0" compatLnSpc="1">
            <a:prstTxWarp prst="textNoShape">
              <a:avLst/>
            </a:prstTxWarp>
          </a:bodyPr>
          <a:lstStyle>
            <a:lvl1pPr algn="r"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3187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b" anchorCtr="0" compatLnSpc="1">
            <a:prstTxWarp prst="textNoShape">
              <a:avLst/>
            </a:prstTxWarp>
          </a:bodyPr>
          <a:lstStyle>
            <a:lvl1pPr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42413"/>
            <a:ext cx="318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b" anchorCtr="0" compatLnSpc="1">
            <a:prstTxWarp prst="textNoShape">
              <a:avLst/>
            </a:prstTxWarp>
          </a:bodyPr>
          <a:lstStyle>
            <a:lvl1pPr algn="r" defTabSz="946150">
              <a:defRPr sz="1300">
                <a:latin typeface="Times New Roman" pitchFamily="18" charset="0"/>
              </a:defRPr>
            </a:lvl1pPr>
          </a:lstStyle>
          <a:p>
            <a:fld id="{B80AFB0B-00C0-4EF2-9DCA-7FB5F6E8D3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2063" y="720725"/>
            <a:ext cx="4795837" cy="359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 New Roman" pitchFamily="18" charset="0"/>
              </a:defRPr>
            </a:lvl1pPr>
          </a:lstStyle>
          <a:p>
            <a:fld id="{657D7632-F235-4733-9880-F563E92E63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BC29D-8563-467E-9F5D-216165AEC6B1}" type="slidenum">
              <a:rPr lang="en-US"/>
              <a:pPr/>
              <a:t>1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96808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19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5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21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9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23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25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2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26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27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2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29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0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93987-F336-BB47-9A66-A7E1FA6B944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2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7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3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2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9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17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4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121775"/>
            <a:ext cx="3168650" cy="479425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18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A8749D-91DC-4C1C-B476-812505D4C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E06596-6730-48C0-9C44-B84D70F4AD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506B8B-6744-4783-B0B2-0F6E92CC17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6185"/>
            <a:ext cx="7772400" cy="2268045"/>
          </a:xfrm>
          <a:solidFill>
            <a:srgbClr val="9F0927"/>
          </a:solidFill>
          <a:ln>
            <a:noFill/>
          </a:ln>
        </p:spPr>
        <p:txBody>
          <a:bodyPr/>
          <a:lstStyle>
            <a:lvl1pPr algn="ctr">
              <a:defRPr sz="6000">
                <a:solidFill>
                  <a:schemeClr val="tx1"/>
                </a:solidFill>
                <a:latin typeface="Palatino"/>
                <a:cs typeface="Palatino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98972"/>
            <a:ext cx="6400800" cy="963391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FF7030-0816-C845-931C-CE26A73DCD4D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0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objective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02D973B-4E21-FD45-A22D-58FB76600A17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6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A731198-1A09-DC42-ABF2-A0F2DF614CD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92674"/>
            <a:ext cx="4040188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61742"/>
            <a:ext cx="4040188" cy="49390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92674"/>
            <a:ext cx="4041775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61742"/>
            <a:ext cx="4041775" cy="49390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55277A1-4070-5C43-9BB2-F29E237409D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5593" y="653966"/>
            <a:ext cx="8839468" cy="5851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9F092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28801" y="892814"/>
            <a:ext cx="5099138" cy="60359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1" y="1510484"/>
            <a:ext cx="5099138" cy="603592"/>
          </a:xfrm>
        </p:spPr>
        <p:txBody>
          <a:bodyPr/>
          <a:lstStyle>
            <a:lvl1pPr marL="0" indent="0" algn="ctr">
              <a:buNone/>
              <a:defRPr>
                <a:solidFill>
                  <a:srgbClr val="151615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1170766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4888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6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75D553-821E-4E78-8F90-2A713ABB3A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91BB282-B549-624F-A170-8E4A1F10051A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0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606E47E-D1C5-5442-B9EC-AECE72C6501E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04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6F323EC-D1BE-3D4B-A6DA-4F6723352B7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8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5FFBD4B-2BAF-4940-A9B7-F6864BE29178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05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BC4DF0-37FE-2F4F-8E53-F59A41E3659D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55B1DAE-D4E6-7248-9636-EC931AC83415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4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55E1DBB-6073-E34F-93A8-544D757F7AE2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2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6185"/>
            <a:ext cx="7772400" cy="2268045"/>
          </a:xfrm>
          <a:solidFill>
            <a:srgbClr val="9F0927"/>
          </a:solidFill>
          <a:ln>
            <a:noFill/>
          </a:ln>
        </p:spPr>
        <p:txBody>
          <a:bodyPr/>
          <a:lstStyle>
            <a:lvl1pPr algn="ctr">
              <a:defRPr sz="6000">
                <a:solidFill>
                  <a:schemeClr val="tx1"/>
                </a:solidFill>
                <a:latin typeface="Palatino"/>
                <a:cs typeface="Palatino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98972"/>
            <a:ext cx="6400800" cy="963391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4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FF7030-0816-C845-931C-CE26A73DCD4D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31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objective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02D973B-4E21-FD45-A22D-58FB76600A17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369A68-9FA4-41A5-95F4-9BB95E6C6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A731198-1A09-DC42-ABF2-A0F2DF614CD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1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92674"/>
            <a:ext cx="4040188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61742"/>
            <a:ext cx="4040188" cy="49390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592674"/>
            <a:ext cx="4041775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61742"/>
            <a:ext cx="4041775" cy="49390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55277A1-4070-5C43-9BB2-F29E237409D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79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5593" y="653966"/>
            <a:ext cx="8839468" cy="5851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9F092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28801" y="892814"/>
            <a:ext cx="5099138" cy="60359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1" y="1510484"/>
            <a:ext cx="5099138" cy="603592"/>
          </a:xfrm>
        </p:spPr>
        <p:txBody>
          <a:bodyPr/>
          <a:lstStyle>
            <a:lvl1pPr marL="0" indent="0" algn="ctr">
              <a:buNone/>
              <a:defRPr>
                <a:solidFill>
                  <a:srgbClr val="151615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897672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0093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18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91BB282-B549-624F-A170-8E4A1F10051A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8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606E47E-D1C5-5442-B9EC-AECE72C6501E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61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6F323EC-D1BE-3D4B-A6DA-4F6723352B79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67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5FFBD4B-2BAF-4940-A9B7-F6864BE29178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3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BC4DF0-37FE-2F4F-8E53-F59A41E3659D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3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0E85AA-85DC-4AAD-847E-D87734631F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55B1DAE-D4E6-7248-9636-EC931AC83415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00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6294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55E1DBB-6073-E34F-93A8-544D757F7AE2}" type="datetime1">
              <a:rPr lang="en-US" smtClean="0">
                <a:solidFill>
                  <a:srgbClr val="9F0927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9/8/16</a:t>
            </a:fld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629400"/>
            <a:ext cx="54864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‹#›</a:t>
            </a:fld>
            <a:endParaRPr lang="en-US">
              <a:solidFill>
                <a:srgbClr val="9F0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EB0728-02F3-429C-B96F-D8541AB752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C377E2-A7DA-4E07-96EE-2DC5DCF2B5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B8686A-6E37-43AF-A727-3EF5A43A4F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550A4-84EA-444D-8ECA-F0B1735FB8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A8B65E-943F-48E2-BFE5-F245600387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AutoShape 45"/>
          <p:cNvSpPr>
            <a:spLocks noChangeArrowheads="1"/>
          </p:cNvSpPr>
          <p:nvPr userDrawn="1"/>
        </p:nvSpPr>
        <p:spPr bwMode="auto">
          <a:xfrm>
            <a:off x="139700" y="146050"/>
            <a:ext cx="8866188" cy="6497638"/>
          </a:xfrm>
          <a:prstGeom prst="roundRect">
            <a:avLst>
              <a:gd name="adj" fmla="val 120"/>
            </a:avLst>
          </a:prstGeom>
          <a:noFill/>
          <a:ln w="31750">
            <a:solidFill>
              <a:srgbClr val="BE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0" name="Text Box 46"/>
          <p:cNvSpPr txBox="1">
            <a:spLocks noChangeArrowheads="1"/>
          </p:cNvSpPr>
          <p:nvPr userDrawn="1"/>
        </p:nvSpPr>
        <p:spPr bwMode="auto">
          <a:xfrm>
            <a:off x="269875" y="6208713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 sz="600">
              <a:latin typeface="Times New Roman" pitchFamily="18" charset="0"/>
            </a:endParaRPr>
          </a:p>
        </p:txBody>
      </p:sp>
      <p:sp>
        <p:nvSpPr>
          <p:cNvPr id="1071" name="Text Box 47"/>
          <p:cNvSpPr txBox="1">
            <a:spLocks noChangeArrowheads="1"/>
          </p:cNvSpPr>
          <p:nvPr userDrawn="1"/>
        </p:nvSpPr>
        <p:spPr bwMode="auto">
          <a:xfrm>
            <a:off x="5516217" y="6634925"/>
            <a:ext cx="2713408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baseline="0" dirty="0" smtClean="0">
                <a:latin typeface="Times New Roman" pitchFamily="18" charset="0"/>
              </a:rPr>
              <a:t>BES Workshop on Future </a:t>
            </a:r>
            <a:r>
              <a:rPr lang="en-US" sz="800" baseline="0" smtClean="0">
                <a:latin typeface="Times New Roman" pitchFamily="18" charset="0"/>
              </a:rPr>
              <a:t>Electron Sources, Sept 8-9</a:t>
            </a:r>
            <a:r>
              <a:rPr lang="en-US" sz="800" smtClean="0">
                <a:latin typeface="Times New Roman" pitchFamily="18" charset="0"/>
              </a:rPr>
              <a:t>, </a:t>
            </a:r>
            <a:r>
              <a:rPr lang="en-US" sz="800" dirty="0" smtClean="0">
                <a:latin typeface="Times New Roman" pitchFamily="18" charset="0"/>
              </a:rPr>
              <a:t>2016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1072" name="Picture 48" descr="nsf4c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96350" y="247650"/>
            <a:ext cx="534988" cy="534988"/>
          </a:xfrm>
          <a:prstGeom prst="rect">
            <a:avLst/>
          </a:prstGeom>
          <a:noFill/>
        </p:spPr>
      </p:pic>
      <p:sp>
        <p:nvSpPr>
          <p:cNvPr id="1073" name="Line 49"/>
          <p:cNvSpPr>
            <a:spLocks noChangeShapeType="1"/>
          </p:cNvSpPr>
          <p:nvPr userDrawn="1"/>
        </p:nvSpPr>
        <p:spPr bwMode="auto">
          <a:xfrm>
            <a:off x="1609725" y="1250950"/>
            <a:ext cx="5761038" cy="0"/>
          </a:xfrm>
          <a:prstGeom prst="line">
            <a:avLst/>
          </a:prstGeom>
          <a:noFill/>
          <a:ln w="12700">
            <a:solidFill>
              <a:srgbClr val="BE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7904238" y="717550"/>
            <a:ext cx="1370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CLASSE</a:t>
            </a: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6563" y="6634363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Times New Roman" pitchFamily="18" charset="0"/>
              </a:defRPr>
            </a:lvl1pPr>
          </a:lstStyle>
          <a:p>
            <a:fld id="{1A4C44AB-743A-4CB1-BF41-59746206A59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82" name="Group 58"/>
          <p:cNvGrpSpPr>
            <a:grpSpLocks/>
          </p:cNvGrpSpPr>
          <p:nvPr userDrawn="1"/>
        </p:nvGrpSpPr>
        <p:grpSpPr bwMode="auto">
          <a:xfrm>
            <a:off x="229488" y="6478588"/>
            <a:ext cx="1638300" cy="360362"/>
            <a:chOff x="836" y="3121"/>
            <a:chExt cx="1032" cy="227"/>
          </a:xfrm>
        </p:grpSpPr>
        <p:pic>
          <p:nvPicPr>
            <p:cNvPr id="1078" name="Picture 54" descr="Picture1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36" y="3121"/>
              <a:ext cx="227" cy="227"/>
            </a:xfrm>
            <a:prstGeom prst="rect">
              <a:avLst/>
            </a:prstGeom>
            <a:noFill/>
          </p:spPr>
        </p:pic>
        <p:sp>
          <p:nvSpPr>
            <p:cNvPr id="1079" name="Text Box 55"/>
            <p:cNvSpPr txBox="1">
              <a:spLocks noChangeArrowheads="1"/>
            </p:cNvSpPr>
            <p:nvPr userDrawn="1"/>
          </p:nvSpPr>
          <p:spPr bwMode="auto">
            <a:xfrm>
              <a:off x="1062" y="3174"/>
              <a:ext cx="80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tIns="18288" bIns="18288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000" b="1">
                  <a:solidFill>
                    <a:srgbClr val="CC3300"/>
                  </a:solidFill>
                </a:rPr>
                <a:t>Cornell </a:t>
              </a:r>
              <a:r>
                <a:rPr lang="en-US" sz="1000" b="1" smtClean="0">
                  <a:solidFill>
                    <a:srgbClr val="CC3300"/>
                  </a:solidFill>
                </a:rPr>
                <a:t>University</a:t>
              </a:r>
              <a:endParaRPr lang="en-US" sz="1000" b="1" dirty="0">
                <a:solidFill>
                  <a:srgbClr val="CC3300"/>
                </a:solidFill>
              </a:endParaRPr>
            </a:p>
          </p:txBody>
        </p:sp>
      </p:grpSp>
      <p:pic>
        <p:nvPicPr>
          <p:cNvPr id="28674" name="Picture 2" descr="http://www.che.ncsu.edu/ILEET/picts/logo-doe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67989" y="6452721"/>
            <a:ext cx="385383" cy="38152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0" y="1"/>
            <a:ext cx="9144000" cy="547891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/>
            <a:endParaRPr lang="en-US" dirty="0" smtClean="0">
              <a:solidFill>
                <a:srgbClr val="9F0927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21CBE81-14BD-7343-B359-01BCBA3179F9}" type="slidenum">
              <a:rPr lang="en-US">
                <a:solidFill>
                  <a:srgbClr val="9F0927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-6674"/>
            <a:ext cx="640715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786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rgbClr val="151615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rgbClr val="151615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rgbClr val="151615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ln>
            <a:noFill/>
          </a:ln>
          <a:solidFill>
            <a:srgbClr val="15161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0" y="1"/>
            <a:ext cx="9144000" cy="547891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57200"/>
            <a:endParaRPr lang="en-US" dirty="0" smtClean="0">
              <a:solidFill>
                <a:srgbClr val="9F0927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21CBE81-14BD-7343-B359-01BCBA3179F9}" type="slidenum">
              <a:rPr lang="en-US">
                <a:solidFill>
                  <a:srgbClr val="9F0927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9F0927"/>
              </a:solidFill>
              <a:latin typeface="Arial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-6674"/>
            <a:ext cx="640715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508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rgbClr val="151615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rgbClr val="151615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rgbClr val="151615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ln>
            <a:noFill/>
          </a:ln>
          <a:solidFill>
            <a:srgbClr val="15161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3.emf"/><Relationship Id="rId13" Type="http://schemas.openxmlformats.org/officeDocument/2006/relationships/image" Target="../media/image14.emf"/><Relationship Id="rId14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tif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9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0.07738" TargetMode="External"/><Relationship Id="rId4" Type="http://schemas.openxmlformats.org/officeDocument/2006/relationships/hyperlink" Target="http://arxiv.org/abs/1604.0390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328EE-2267-4669-A0C8-DA4C37445A8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2820" name="Rectangle 132"/>
          <p:cNvSpPr>
            <a:spLocks noChangeArrowheads="1"/>
          </p:cNvSpPr>
          <p:nvPr/>
        </p:nvSpPr>
        <p:spPr bwMode="auto">
          <a:xfrm>
            <a:off x="852616" y="418791"/>
            <a:ext cx="7253416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/>
          <a:p>
            <a:pPr algn="ctr"/>
            <a:r>
              <a:rPr lang="en-US" sz="3200" b="1" dirty="0"/>
              <a:t>High Brightness Electron </a:t>
            </a:r>
            <a:r>
              <a:rPr lang="en-US" sz="3200" b="1" dirty="0" smtClean="0"/>
              <a:t>Sources</a:t>
            </a:r>
            <a:endParaRPr lang="en-US" sz="3200" b="1" dirty="0" smtClean="0">
              <a:cs typeface="Times New Roman" pitchFamily="18" charset="0"/>
            </a:endParaRPr>
          </a:p>
          <a:p>
            <a:pPr algn="ctr">
              <a:lnSpc>
                <a:spcPts val="3000"/>
              </a:lnSpc>
            </a:pPr>
            <a:endParaRPr lang="en-US" sz="2400" dirty="0" smtClean="0">
              <a:cs typeface="Times New Roman" pitchFamily="18" charset="0"/>
            </a:endParaRPr>
          </a:p>
          <a:p>
            <a:pPr algn="ctr"/>
            <a:r>
              <a:rPr lang="en-US" b="1" dirty="0" smtClean="0">
                <a:cs typeface="Times New Roman" pitchFamily="18" charset="0"/>
              </a:rPr>
              <a:t>Ivan Bazarov</a:t>
            </a:r>
          </a:p>
          <a:p>
            <a:pPr algn="ctr"/>
            <a:r>
              <a:rPr lang="en-US" b="1" dirty="0" smtClean="0">
                <a:cs typeface="Times New Roman" pitchFamily="18" charset="0"/>
              </a:rPr>
              <a:t>Cornell University</a:t>
            </a:r>
            <a:endParaRPr lang="en-US" b="1" dirty="0"/>
          </a:p>
        </p:txBody>
      </p:sp>
      <p:sp>
        <p:nvSpPr>
          <p:cNvPr id="242876" name="AutoShape 188" descr="imap://ivan%2Ebazarov%40gmail%2Ecom@imap.googlemail.com:993/fetch%3EUID%3E/%5BGmail%5D/Sent%20Mail%3E2786?part=1.2&amp;type=image/png&amp;filename=IMG_0754_small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878" name="AutoShape 190" descr="imap://ivan%2Ebazarov%40gmail%2Ecom@imap.googlemail.com:993/fetch%3EUID%3E/%5BGmail%5D/Sent%20Mail%3E2786?part=1.2&amp;type=image/png&amp;filename=IMG_0754_small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457200" y="2316896"/>
            <a:ext cx="8229600" cy="24898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CC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i="1"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i="1"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i="1"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i="1"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u="sng" kern="0" dirty="0" smtClean="0">
                <a:solidFill>
                  <a:schemeClr val="tx1"/>
                </a:solidFill>
              </a:rPr>
              <a:t>Outline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Brightness limits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What we want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Holistic approach to injector design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Some promising directions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DC gun geometry &amp;                         field constraints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5" y="2582946"/>
            <a:ext cx="4389120" cy="348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5881" y="2743200"/>
            <a:ext cx="495003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feld 24"/>
          <p:cNvSpPr txBox="1">
            <a:spLocks noChangeArrowheads="1"/>
          </p:cNvSpPr>
          <p:nvPr/>
        </p:nvSpPr>
        <p:spPr bwMode="auto">
          <a:xfrm>
            <a:off x="1317498" y="2467357"/>
            <a:ext cx="2035302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breakdown voltage </a:t>
            </a:r>
            <a:r>
              <a:rPr lang="en-US" sz="1200" dirty="0" err="1" smtClean="0">
                <a:latin typeface="+mj-lt"/>
              </a:rPr>
              <a:t>vs</a:t>
            </a:r>
            <a:r>
              <a:rPr lang="en-US" sz="1200" dirty="0" smtClean="0">
                <a:latin typeface="+mj-lt"/>
              </a:rPr>
              <a:t> gap</a:t>
            </a:r>
            <a:endParaRPr lang="en-US" sz="1200" dirty="0">
              <a:latin typeface="+mj-lt"/>
            </a:endParaRPr>
          </a:p>
        </p:txBody>
      </p:sp>
      <p:sp>
        <p:nvSpPr>
          <p:cNvPr id="14" name="Textfeld 24"/>
          <p:cNvSpPr txBox="1">
            <a:spLocks noChangeArrowheads="1"/>
          </p:cNvSpPr>
          <p:nvPr/>
        </p:nvSpPr>
        <p:spPr bwMode="auto">
          <a:xfrm>
            <a:off x="1536192" y="5204461"/>
            <a:ext cx="247497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latin typeface="+mj-lt"/>
              </a:rPr>
              <a:t>keep surface fields </a:t>
            </a:r>
            <a:r>
              <a:rPr lang="en-US" sz="1200" b="1" i="1" dirty="0" smtClean="0">
                <a:latin typeface="+mj-lt"/>
                <a:sym typeface="Symbol"/>
              </a:rPr>
              <a:t></a:t>
            </a:r>
            <a:r>
              <a:rPr lang="en-US" sz="1200" b="1" i="1" dirty="0" smtClean="0">
                <a:latin typeface="+mj-lt"/>
              </a:rPr>
              <a:t> 10 MV/m</a:t>
            </a:r>
            <a:endParaRPr lang="en-US" sz="1200" b="1" i="1" dirty="0">
              <a:latin typeface="+mj-lt"/>
            </a:endParaRPr>
          </a:p>
        </p:txBody>
      </p:sp>
      <p:sp>
        <p:nvSpPr>
          <p:cNvPr id="15" name="Textfeld 24"/>
          <p:cNvSpPr txBox="1">
            <a:spLocks noChangeArrowheads="1"/>
          </p:cNvSpPr>
          <p:nvPr/>
        </p:nvSpPr>
        <p:spPr bwMode="auto">
          <a:xfrm>
            <a:off x="4687824" y="2491741"/>
            <a:ext cx="3797808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3 geometry parameters: gap, cathode angle &amp; recess</a:t>
            </a:r>
            <a:endParaRPr lang="en-US" sz="1200" dirty="0">
              <a:latin typeface="+mj-lt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457200" y="1709929"/>
            <a:ext cx="3651504" cy="9357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empirical data for voltage breakdown 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4974336" y="1703833"/>
            <a:ext cx="3651504" cy="9357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Vary gun geometry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while constraining the voltage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5D553-821E-4E78-8F90-2A713ABB3A4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7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38656" y="274638"/>
            <a:ext cx="603504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SRF gun geometry &amp;                        field constraints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35280" y="1856233"/>
            <a:ext cx="4126992" cy="27523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1.3 GHz 0.5-cell elliptical cavity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Constrained surface fields according to TESLA specs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 25 MV/m</a:t>
            </a:r>
          </a:p>
          <a:p>
            <a:pPr lvl="1"/>
            <a:r>
              <a:rPr lang="en-US" dirty="0" smtClean="0">
                <a:sym typeface="Symbol"/>
              </a:rPr>
              <a:t>E</a:t>
            </a:r>
            <a:r>
              <a:rPr lang="en-US" baseline="-25000" dirty="0" smtClean="0">
                <a:sym typeface="Symbol"/>
              </a:rPr>
              <a:t>pk</a:t>
            </a:r>
            <a:r>
              <a:rPr lang="en-US" dirty="0" smtClean="0">
                <a:sym typeface="Symbol"/>
              </a:rPr>
              <a:t>/E</a:t>
            </a:r>
            <a:r>
              <a:rPr lang="en-US" baseline="-25000" dirty="0" smtClean="0">
                <a:sym typeface="Symbol"/>
              </a:rPr>
              <a:t>acc</a:t>
            </a:r>
            <a:r>
              <a:rPr lang="en-US" dirty="0" smtClean="0">
                <a:sym typeface="Symbol"/>
              </a:rPr>
              <a:t>  2</a:t>
            </a:r>
          </a:p>
          <a:p>
            <a:pPr lvl="1"/>
            <a:r>
              <a:rPr lang="en-US" dirty="0" smtClean="0">
                <a:sym typeface="Symbol"/>
              </a:rPr>
              <a:t>H</a:t>
            </a:r>
            <a:r>
              <a:rPr lang="en-US" baseline="-25000" dirty="0" smtClean="0">
                <a:sym typeface="Symbol"/>
              </a:rPr>
              <a:t>pk</a:t>
            </a:r>
            <a:r>
              <a:rPr lang="en-US" dirty="0" smtClean="0">
                <a:sym typeface="Symbol"/>
              </a:rPr>
              <a:t>/E</a:t>
            </a:r>
            <a:r>
              <a:rPr lang="en-US" baseline="-25000" dirty="0" smtClean="0">
                <a:sym typeface="Symbol"/>
              </a:rPr>
              <a:t>acc</a:t>
            </a:r>
            <a:r>
              <a:rPr lang="en-US" dirty="0" smtClean="0">
                <a:sym typeface="Symbol"/>
              </a:rPr>
              <a:t> 4.26 </a:t>
            </a:r>
            <a:r>
              <a:rPr lang="en-US" dirty="0" err="1" smtClean="0">
                <a:sym typeface="Symbol"/>
              </a:rPr>
              <a:t>mT</a:t>
            </a:r>
            <a:r>
              <a:rPr lang="en-US" dirty="0" smtClean="0">
                <a:sym typeface="Symbol"/>
              </a:rPr>
              <a:t>/(MV/m)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r>
              <a:rPr lang="en-US" dirty="0" smtClean="0">
                <a:solidFill>
                  <a:schemeClr val="accent2"/>
                </a:solidFill>
                <a:sym typeface="Symbol"/>
              </a:rPr>
              <a:t>Vary beam current 0-200 </a:t>
            </a:r>
            <a:r>
              <a:rPr lang="en-US" dirty="0" err="1" smtClean="0">
                <a:solidFill>
                  <a:schemeClr val="accent2"/>
                </a:solidFill>
                <a:sym typeface="Symbol"/>
              </a:rPr>
              <a:t>mA</a:t>
            </a:r>
            <a:endParaRPr lang="en-US" dirty="0" smtClean="0">
              <a:solidFill>
                <a:schemeClr val="accent2"/>
              </a:solidFill>
              <a:sym typeface="Symbol"/>
            </a:endParaRPr>
          </a:p>
          <a:p>
            <a:r>
              <a:rPr lang="en-US" dirty="0" smtClean="0">
                <a:solidFill>
                  <a:schemeClr val="accent2"/>
                </a:solidFill>
                <a:sym typeface="Symbol"/>
              </a:rPr>
              <a:t>Final bunch length  3 </a:t>
            </a:r>
            <a:r>
              <a:rPr lang="en-US" dirty="0" err="1" smtClean="0">
                <a:solidFill>
                  <a:schemeClr val="accent2"/>
                </a:solidFill>
                <a:sym typeface="Symbol"/>
              </a:rPr>
              <a:t>ps</a:t>
            </a:r>
            <a:r>
              <a:rPr lang="en-US" dirty="0" smtClean="0">
                <a:solidFill>
                  <a:schemeClr val="accent2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sym typeface="Symbol"/>
              </a:rPr>
              <a:t>rms</a:t>
            </a:r>
            <a:endParaRPr lang="en-US" dirty="0" smtClean="0">
              <a:solidFill>
                <a:schemeClr val="accent2"/>
              </a:solidFill>
              <a:sym typeface="Symbo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5D553-821E-4E78-8F90-2A713ABB3A4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5279136" y="1703833"/>
            <a:ext cx="3864864" cy="9357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noProof="0" dirty="0" smtClean="0">
                <a:latin typeface="+mn-lt"/>
              </a:rPr>
              <a:t>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quator radius used for frequency tuning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558" y="2913888"/>
            <a:ext cx="4681594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feld 24"/>
          <p:cNvSpPr txBox="1">
            <a:spLocks noChangeArrowheads="1"/>
          </p:cNvSpPr>
          <p:nvPr/>
        </p:nvSpPr>
        <p:spPr bwMode="auto">
          <a:xfrm>
            <a:off x="5126736" y="2601469"/>
            <a:ext cx="3797808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4 parameters: gap, cathode angle &amp; recess, pipe </a:t>
            </a:r>
            <a:r>
              <a:rPr lang="en-US" sz="1200" dirty="0" err="1" smtClean="0">
                <a:latin typeface="+mj-lt"/>
              </a:rPr>
              <a:t>dia</a:t>
            </a:r>
            <a:endParaRPr lang="en-US" sz="1200" dirty="0">
              <a:latin typeface="+mj-lt"/>
            </a:endParaRPr>
          </a:p>
        </p:txBody>
      </p:sp>
      <p:sp>
        <p:nvSpPr>
          <p:cNvPr id="20" name="Textfeld 24"/>
          <p:cNvSpPr txBox="1">
            <a:spLocks noChangeArrowheads="1"/>
          </p:cNvSpPr>
          <p:nvPr/>
        </p:nvSpPr>
        <p:spPr bwMode="auto">
          <a:xfrm>
            <a:off x="5687568" y="5369053"/>
            <a:ext cx="274929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latin typeface="+mj-lt"/>
              </a:rPr>
              <a:t>Most solutions  E</a:t>
            </a:r>
            <a:r>
              <a:rPr lang="en-US" sz="1200" b="1" i="1" baseline="-25000" dirty="0" smtClean="0">
                <a:latin typeface="+mj-lt"/>
              </a:rPr>
              <a:t>pk</a:t>
            </a:r>
            <a:r>
              <a:rPr lang="en-US" sz="1200" b="1" i="1" dirty="0" smtClean="0">
                <a:latin typeface="+mj-lt"/>
              </a:rPr>
              <a:t> </a:t>
            </a:r>
            <a:r>
              <a:rPr lang="en-US" sz="1200" b="1" i="1" dirty="0" smtClean="0">
                <a:latin typeface="+mj-lt"/>
                <a:sym typeface="Symbol"/>
              </a:rPr>
              <a:t></a:t>
            </a:r>
            <a:r>
              <a:rPr lang="en-US" sz="1200" b="1" i="1" dirty="0" smtClean="0">
                <a:latin typeface="+mj-lt"/>
              </a:rPr>
              <a:t> 50 MV/m</a:t>
            </a:r>
            <a:endParaRPr lang="en-US" sz="1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509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431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Beamline</a:t>
            </a:r>
            <a:r>
              <a:rPr lang="en-US" dirty="0" smtClean="0">
                <a:solidFill>
                  <a:schemeClr val="accent2"/>
                </a:solidFill>
              </a:rPr>
              <a:t> parameters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09" y="930360"/>
            <a:ext cx="9128847" cy="30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4"/>
          <p:cNvGrpSpPr/>
          <p:nvPr/>
        </p:nvGrpSpPr>
        <p:grpSpPr>
          <a:xfrm>
            <a:off x="1233055" y="954314"/>
            <a:ext cx="623454" cy="3146631"/>
            <a:chOff x="1233055" y="954314"/>
            <a:chExt cx="623454" cy="314663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56509" y="954314"/>
              <a:ext cx="0" cy="12901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33055" y="2244436"/>
              <a:ext cx="62345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33055" y="2244436"/>
              <a:ext cx="0" cy="18565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/>
          <p:nvPr/>
        </p:nvGrpSpPr>
        <p:grpSpPr>
          <a:xfrm>
            <a:off x="4918367" y="954314"/>
            <a:ext cx="623454" cy="3146631"/>
            <a:chOff x="1233055" y="954314"/>
            <a:chExt cx="623454" cy="3146631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856509" y="954314"/>
              <a:ext cx="0" cy="12901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33055" y="2244436"/>
              <a:ext cx="62345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33055" y="2244436"/>
              <a:ext cx="0" cy="18565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774871" y="1076098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DC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4870" y="2254786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SRF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07725" y="2988024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/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SRF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Linac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92727" y="1599375"/>
            <a:ext cx="1052946" cy="2709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371601" y="1599375"/>
            <a:ext cx="484908" cy="2709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845127" y="2784765"/>
            <a:ext cx="768928" cy="152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72" name="TextBox 3071"/>
          <p:cNvSpPr txBox="1"/>
          <p:nvPr/>
        </p:nvSpPr>
        <p:spPr>
          <a:xfrm>
            <a:off x="1177635" y="4350328"/>
            <a:ext cx="15101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hangingPunct="1"/>
            <a:r>
              <a:rPr lang="en-US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Solenoids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1052945" y="1599375"/>
            <a:ext cx="2424598" cy="2723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6" name="TextBox 35"/>
          <p:cNvSpPr txBox="1"/>
          <p:nvPr/>
        </p:nvSpPr>
        <p:spPr>
          <a:xfrm>
            <a:off x="2909505" y="4364178"/>
            <a:ext cx="151014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hangingPunct="1"/>
            <a:r>
              <a:rPr lang="en-US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Buncher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sz="half" idx="1"/>
          </p:nvPr>
        </p:nvSpPr>
        <p:spPr>
          <a:xfrm>
            <a:off x="396883" y="5112327"/>
            <a:ext cx="8045535" cy="14594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SRF </a:t>
            </a:r>
            <a:r>
              <a:rPr lang="en-US" dirty="0" err="1" smtClean="0"/>
              <a:t>beamline</a:t>
            </a:r>
            <a:r>
              <a:rPr lang="en-US" dirty="0" smtClean="0"/>
              <a:t> is simplified:</a:t>
            </a:r>
          </a:p>
          <a:p>
            <a:pPr lvl="1"/>
            <a:r>
              <a:rPr lang="en-US" dirty="0" smtClean="0"/>
              <a:t>NC </a:t>
            </a:r>
            <a:r>
              <a:rPr lang="en-US" dirty="0" err="1" smtClean="0"/>
              <a:t>buncher</a:t>
            </a:r>
            <a:r>
              <a:rPr lang="en-US" dirty="0" smtClean="0"/>
              <a:t> cavity is ineffective at high beam energy</a:t>
            </a:r>
          </a:p>
          <a:p>
            <a:pPr lvl="1"/>
            <a:r>
              <a:rPr lang="en-US" dirty="0" smtClean="0"/>
              <a:t>Only one solenoid included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63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863"/>
            <a:ext cx="8977745" cy="46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747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Emittance</a:t>
            </a:r>
            <a:r>
              <a:rPr lang="en-US" dirty="0" smtClean="0">
                <a:solidFill>
                  <a:schemeClr val="accent2"/>
                </a:solidFill>
              </a:rPr>
              <a:t> Performance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926" y="879425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DC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4651" y="889775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SRF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32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5216" y="2989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 closer look at 80pC case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2838"/>
            <a:ext cx="9143999" cy="2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7807"/>
            <a:ext cx="9144000" cy="266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9124" y="4276498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DC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9124" y="1257259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7200" eaLnBrk="1" hangingPunct="1"/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SRF Gun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24"/>
          <p:cNvSpPr txBox="1">
            <a:spLocks noChangeArrowheads="1"/>
          </p:cNvSpPr>
          <p:nvPr/>
        </p:nvSpPr>
        <p:spPr bwMode="auto">
          <a:xfrm>
            <a:off x="6079524" y="3540253"/>
            <a:ext cx="223542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+mj-lt"/>
              </a:rPr>
              <a:t>×</a:t>
            </a:r>
            <a:r>
              <a:rPr lang="en-US" sz="1200" b="1" i="1" dirty="0" smtClean="0">
                <a:latin typeface="+mj-lt"/>
              </a:rPr>
              <a:t>2-3 larger peak emittance!</a:t>
            </a:r>
          </a:p>
          <a:p>
            <a:r>
              <a:rPr lang="en-US" sz="1200" b="1" i="1" dirty="0" smtClean="0">
                <a:latin typeface="+mj-lt"/>
              </a:rPr>
              <a:t>but final is very close</a:t>
            </a:r>
            <a:endParaRPr lang="en-US" sz="1200" b="1" i="1" dirty="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90560" y="3645408"/>
            <a:ext cx="524256" cy="4267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54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849394" y="274638"/>
            <a:ext cx="5354595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Aberrations &amp; slice phase space corrections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3413" y="3630613"/>
            <a:ext cx="40322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dirty="0"/>
              <a:t>Solenoid geometric:</a:t>
            </a:r>
          </a:p>
          <a:p>
            <a:pPr>
              <a:spcBef>
                <a:spcPct val="20000"/>
              </a:spcBef>
            </a:pPr>
            <a:r>
              <a:rPr lang="en-US" altLang="en-US" sz="2200" b="1" dirty="0"/>
              <a:t>                                 </a:t>
            </a:r>
          </a:p>
          <a:p>
            <a:pPr>
              <a:spcBef>
                <a:spcPct val="20000"/>
              </a:spcBef>
            </a:pPr>
            <a:r>
              <a:rPr lang="en-US" altLang="en-US" sz="2800" b="1" dirty="0"/>
              <a:t>                               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11288"/>
            <a:ext cx="44704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55963" y="2889250"/>
            <a:ext cx="1144587" cy="3079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aberrations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4950" y="2882900"/>
            <a:ext cx="1262063" cy="3079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slice-induced</a:t>
            </a:r>
          </a:p>
        </p:txBody>
      </p:sp>
      <p:sp>
        <p:nvSpPr>
          <p:cNvPr id="16" name="Rectangle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8213" y="3636963"/>
            <a:ext cx="40322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/>
              <a:t>Solenoid chromatic:</a:t>
            </a:r>
          </a:p>
          <a:p>
            <a:pPr>
              <a:spcBef>
                <a:spcPct val="20000"/>
              </a:spcBef>
            </a:pPr>
            <a:r>
              <a:rPr lang="en-US" altLang="en-US" sz="2600" b="1"/>
              <a:t>                                  </a:t>
            </a:r>
          </a:p>
        </p:txBody>
      </p:sp>
      <p:pic>
        <p:nvPicPr>
          <p:cNvPr id="17" name="LaTeX: \alpha = \frac{1}{4}\left( \frac.." descr="\alpha = \frac{1}{4}\left( \frac{e}{2mc\beta\gamma}\right)^2 \int \left( \frac{\partial B}{\partial z} \right)^2 dz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397375"/>
            <a:ext cx="3024187" cy="5111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LaTeX: \epsilon_x = 2\left(\frac{1}{f}\.." descr="\epsilon_x = 2\left(\frac{1}{f}\right)_\mathrm{sol} \sigma_x \sqrt{\sigma_x^2 + x_0^2} \frac{\sigma_p}{mc}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4002088"/>
            <a:ext cx="3179762" cy="47148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LaTeX: \epsilon_{nx} = \frac{1}{mc}\lef.." descr="\epsilon_{nx} = \frac{1}{mc}\left| \frac{\partial^2 p_x}{\partial t \partial x} \right| \sigma_t \sigma_x \sqrt{\sigma_x^2 +x_0^2}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15" y="5263776"/>
            <a:ext cx="3370262" cy="4651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aTeX: \epsilon_x \approx \alpha \sigma.." descr="\epsilon_x \approx \alpha \sigma_x^3 \sqrt{\sigma_x^2 + (3x_0)^2}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070350"/>
            <a:ext cx="2532062" cy="3079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75840" y="4863726"/>
            <a:ext cx="37607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/>
              <a:t>RF focusing:</a:t>
            </a:r>
          </a:p>
          <a:p>
            <a:pPr>
              <a:spcBef>
                <a:spcPct val="20000"/>
              </a:spcBef>
            </a:pPr>
            <a:r>
              <a:rPr lang="en-US" altLang="en-US" sz="2600" b="1" dirty="0"/>
              <a:t>                                     </a:t>
            </a:r>
            <a:r>
              <a:rPr lang="en-US" altLang="en-US" sz="2800" b="1" dirty="0"/>
              <a:t>    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5118167" y="5966890"/>
            <a:ext cx="3807469" cy="379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0065" y="3410464"/>
            <a:ext cx="3336324" cy="4201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Emittance budget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065" y="1611060"/>
            <a:ext cx="4867158" cy="2827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7223" y="3299254"/>
            <a:ext cx="3900462" cy="3335109"/>
          </a:xfrm>
          <a:prstGeom prst="rect">
            <a:avLst/>
          </a:prstGeom>
        </p:spPr>
      </p:pic>
      <p:sp>
        <p:nvSpPr>
          <p:cNvPr id="8" name="Content Placeholder 21"/>
          <p:cNvSpPr>
            <a:spLocks noGrp="1"/>
          </p:cNvSpPr>
          <p:nvPr>
            <p:ph idx="1"/>
          </p:nvPr>
        </p:nvSpPr>
        <p:spPr>
          <a:xfrm>
            <a:off x="250097" y="4480451"/>
            <a:ext cx="4827126" cy="232035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Cathode field ×3 higher for the SRF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Final emittance is </a:t>
            </a:r>
            <a:r>
              <a:rPr lang="en-US" dirty="0">
                <a:solidFill>
                  <a:schemeClr val="tx1"/>
                </a:solidFill>
              </a:rPr>
              <a:t>only </a:t>
            </a:r>
            <a:r>
              <a:rPr lang="en-US" dirty="0" smtClean="0">
                <a:solidFill>
                  <a:schemeClr val="tx1"/>
                </a:solidFill>
              </a:rPr>
              <a:t>×0.7 lower</a:t>
            </a:r>
          </a:p>
          <a:p>
            <a:r>
              <a:rPr lang="en-US" dirty="0" smtClean="0">
                <a:solidFill>
                  <a:schemeClr val="tx1"/>
                </a:solidFill>
                <a:sym typeface="Symbol"/>
              </a:rPr>
              <a:t>At lowest MTE’s, this difference disappears</a:t>
            </a:r>
          </a:p>
          <a:p>
            <a:r>
              <a:rPr lang="en-US" dirty="0" smtClean="0">
                <a:solidFill>
                  <a:schemeClr val="tx1"/>
                </a:solidFill>
                <a:sym typeface="Symbol"/>
              </a:rPr>
              <a:t>Basically same longitudinal emittance</a:t>
            </a:r>
            <a:endParaRPr lang="en-US" dirty="0" smtClean="0"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621" name="Picture 17756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701" y="2143762"/>
            <a:ext cx="2795609" cy="2300855"/>
          </a:xfrm>
          <a:prstGeom prst="rect">
            <a:avLst/>
          </a:prstGeom>
        </p:spPr>
      </p:pic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1485900" y="215900"/>
            <a:ext cx="6527800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Core </a:t>
            </a:r>
            <a:r>
              <a:rPr lang="en-US" sz="2800" b="1" dirty="0" err="1" smtClean="0">
                <a:solidFill>
                  <a:schemeClr val="accent2"/>
                </a:solidFill>
                <a:latin typeface="+mj-lt"/>
              </a:rPr>
              <a:t>emittance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2" y="1749555"/>
            <a:ext cx="2057399" cy="187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1017581" y="3629155"/>
            <a:ext cx="2057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76194" y="2675861"/>
            <a:ext cx="19034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7981" y="2297024"/>
            <a:ext cx="419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/>
              <a:t>x</a:t>
            </a:r>
            <a:endParaRPr lang="en-US" baseline="-25000" dirty="0"/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7181" y="1571755"/>
            <a:ext cx="1462088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492244" y="1266955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Symbol" pitchFamily="18" charset="2"/>
              </a:rPr>
              <a:t>0</a:t>
            </a:r>
            <a:endParaRPr lang="en-US" sz="1400" b="1" dirty="0">
              <a:latin typeface="Symbol" pitchFamily="18" charset="2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841619" y="1266955"/>
            <a:ext cx="5020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Symbol" pitchFamily="18" charset="2"/>
              </a:rPr>
              <a:t>r</a:t>
            </a:r>
            <a:r>
              <a:rPr lang="en-US" sz="1400" b="1" baseline="-25000" dirty="0" smtClean="0"/>
              <a:t>max</a:t>
            </a:r>
            <a:endParaRPr lang="en-US" sz="1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679514" y="3569539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950578" y="1559953"/>
            <a:ext cx="4915985" cy="48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>
                <a:latin typeface="+mn-lt"/>
              </a:rPr>
              <a:t>	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rms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emittance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vs. beam fraction: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e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nx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(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x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30992" y="4438322"/>
            <a:ext cx="303550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38508" y="1975386"/>
            <a:ext cx="0" cy="24629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403761" y="3170399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emittance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4847" y="4411202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fraction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1775620" name="Group 1775619"/>
          <p:cNvGrpSpPr/>
          <p:nvPr/>
        </p:nvGrpSpPr>
        <p:grpSpPr>
          <a:xfrm>
            <a:off x="5285627" y="2074192"/>
            <a:ext cx="2976485" cy="2597823"/>
            <a:chOff x="5285627" y="2074192"/>
            <a:chExt cx="2976485" cy="2597823"/>
          </a:xfrm>
        </p:grpSpPr>
        <p:sp>
          <p:nvSpPr>
            <p:cNvPr id="19" name="Oval 18"/>
            <p:cNvSpPr/>
            <p:nvPr/>
          </p:nvSpPr>
          <p:spPr>
            <a:xfrm rot="2561339">
              <a:off x="5419971" y="3833815"/>
              <a:ext cx="304800" cy="838200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scene3d>
              <a:camera prst="orthographicFront">
                <a:rot lat="0" lon="0" rev="96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8266954">
              <a:off x="7690612" y="2020836"/>
              <a:ext cx="304800" cy="838200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85627" y="3667151"/>
              <a:ext cx="633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core</a:t>
              </a:r>
              <a:endParaRPr lang="en-US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24792" y="2074192"/>
              <a:ext cx="6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halo</a:t>
              </a:r>
              <a:endParaRPr lang="en-US" sz="2000" dirty="0"/>
            </a:p>
          </p:txBody>
        </p:sp>
      </p:grpSp>
      <p:sp>
        <p:nvSpPr>
          <p:cNvPr id="2" name="Donut 1"/>
          <p:cNvSpPr/>
          <p:nvPr/>
        </p:nvSpPr>
        <p:spPr bwMode="auto">
          <a:xfrm rot="17564368">
            <a:off x="1062102" y="2369859"/>
            <a:ext cx="1917905" cy="637566"/>
          </a:xfrm>
          <a:prstGeom prst="donu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6" name="Donut 25"/>
          <p:cNvSpPr/>
          <p:nvPr/>
        </p:nvSpPr>
        <p:spPr bwMode="auto">
          <a:xfrm rot="17564368">
            <a:off x="1314948" y="2466486"/>
            <a:ext cx="1442498" cy="403225"/>
          </a:xfrm>
          <a:prstGeom prst="donut">
            <a:avLst>
              <a:gd name="adj" fmla="val 3134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Donut 26"/>
          <p:cNvSpPr/>
          <p:nvPr/>
        </p:nvSpPr>
        <p:spPr bwMode="auto">
          <a:xfrm rot="17564368">
            <a:off x="1210822" y="2456214"/>
            <a:ext cx="1615857" cy="466351"/>
          </a:xfrm>
          <a:prstGeom prst="donu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8" name="Donut 27"/>
          <p:cNvSpPr/>
          <p:nvPr/>
        </p:nvSpPr>
        <p:spPr bwMode="auto">
          <a:xfrm rot="17536647">
            <a:off x="1430536" y="2502748"/>
            <a:ext cx="1223634" cy="355769"/>
          </a:xfrm>
          <a:prstGeom prst="donut">
            <a:avLst>
              <a:gd name="adj" fmla="val 4027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39388" y="44511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0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84573" y="44511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1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4113132" y="1947090"/>
            <a:ext cx="1306108" cy="47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e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nx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(100%)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1775631" name="Group 1775630"/>
          <p:cNvGrpSpPr/>
          <p:nvPr/>
        </p:nvGrpSpPr>
        <p:grpSpPr>
          <a:xfrm>
            <a:off x="5219606" y="2710917"/>
            <a:ext cx="2808705" cy="2168752"/>
            <a:chOff x="5219606" y="2710917"/>
            <a:chExt cx="2808705" cy="2168752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5219606" y="2710917"/>
              <a:ext cx="1306108" cy="475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800" b="0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Symbol" pitchFamily="18" charset="2"/>
                </a:rPr>
                <a:t>e</a:t>
              </a:r>
              <a:r>
                <a:rPr kumimoji="0" lang="en-US" sz="1800" b="0" i="0" u="none" strike="noStrike" kern="0" cap="none" spc="0" normalizeH="0" baseline="-25000" noProof="0" dirty="0" err="1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</a:rPr>
                <a:t>nx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</a:rPr>
                <a:t>(core)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41" name="Content Placeholder 2"/>
            <p:cNvSpPr txBox="1">
              <a:spLocks/>
            </p:cNvSpPr>
            <p:nvPr/>
          </p:nvSpPr>
          <p:spPr bwMode="auto">
            <a:xfrm>
              <a:off x="7136771" y="4369284"/>
              <a:ext cx="718163" cy="510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800" b="0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Symbol" pitchFamily="18" charset="2"/>
                </a:rPr>
                <a:t>x</a:t>
              </a:r>
              <a:r>
                <a:rPr kumimoji="0" lang="en-US" sz="1800" b="0" i="0" u="none" strike="noStrike" kern="0" cap="none" spc="0" normalizeH="0" baseline="-25000" noProof="0" dirty="0" err="1" smtClean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</a:rPr>
                <a:t>core</a:t>
              </a:r>
              <a:endParaRPr kumimoji="0" lang="en-US" sz="1800" b="0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775623" name="Straight Connector 1775622"/>
            <p:cNvCxnSpPr/>
            <p:nvPr/>
          </p:nvCxnSpPr>
          <p:spPr bwMode="auto">
            <a:xfrm flipH="1">
              <a:off x="5243453" y="3087484"/>
              <a:ext cx="2784858" cy="13398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75627" name="Straight Connector 1775626"/>
            <p:cNvCxnSpPr/>
            <p:nvPr/>
          </p:nvCxnSpPr>
          <p:spPr bwMode="auto">
            <a:xfrm>
              <a:off x="5243453" y="3087484"/>
              <a:ext cx="277320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flipV="1">
              <a:off x="7329183" y="3087484"/>
              <a:ext cx="0" cy="1328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" name="Oval 11"/>
          <p:cNvSpPr/>
          <p:nvPr/>
        </p:nvSpPr>
        <p:spPr bwMode="auto">
          <a:xfrm>
            <a:off x="7743684" y="2488187"/>
            <a:ext cx="134224" cy="13422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388084" y="2903054"/>
            <a:ext cx="134224" cy="13422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846216" y="3377186"/>
            <a:ext cx="134224" cy="13422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304351" y="3732786"/>
            <a:ext cx="134224" cy="13422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80384" y="5404046"/>
            <a:ext cx="7913687" cy="48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core </a:t>
            </a:r>
            <a:r>
              <a:rPr lang="en-US" sz="2000" kern="0" dirty="0" err="1" smtClean="0">
                <a:latin typeface="+mn-lt"/>
              </a:rPr>
              <a:t>emittance</a:t>
            </a:r>
            <a:r>
              <a:rPr lang="en-US" sz="2000" kern="0" dirty="0" smtClean="0">
                <a:latin typeface="+mn-lt"/>
              </a:rPr>
              <a:t> is related to the max phase space density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core fraction: how much of the beam</a:t>
            </a:r>
            <a:r>
              <a:rPr lang="en-US" sz="2000" kern="0" dirty="0">
                <a:latin typeface="+mn-lt"/>
                <a:ea typeface="+mn-ea"/>
              </a:rPr>
              <a:t> </a:t>
            </a:r>
            <a:r>
              <a:rPr lang="en-US" sz="2000" kern="0" dirty="0" smtClean="0">
                <a:latin typeface="+mn-lt"/>
                <a:ea typeface="+mn-ea"/>
              </a:rPr>
              <a:t>is contained inside the core</a:t>
            </a:r>
            <a:endParaRPr lang="en-US" sz="2000" kern="0" dirty="0" smtClean="0"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82365" y="825853"/>
            <a:ext cx="2334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PRSTAB 15, 050703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  <p:bldP spid="28" grpId="0" animBg="1"/>
      <p:bldP spid="12" grpId="0" animBg="1"/>
      <p:bldP spid="37" grpId="0" animBg="1"/>
      <p:bldP spid="38" grpId="0" animBg="1"/>
      <p:bldP spid="42" grpId="0" animBg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1485899" y="215900"/>
            <a:ext cx="6928903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Core </a:t>
            </a:r>
            <a:r>
              <a:rPr lang="en-US" sz="2800" b="1" dirty="0" err="1" smtClean="0">
                <a:solidFill>
                  <a:schemeClr val="accent2"/>
                </a:solidFill>
                <a:latin typeface="+mj-lt"/>
              </a:rPr>
              <a:t>emittance</a:t>
            </a:r>
            <a:r>
              <a:rPr lang="en-US" sz="2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invariance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4" name="Can 43"/>
          <p:cNvSpPr/>
          <p:nvPr/>
        </p:nvSpPr>
        <p:spPr>
          <a:xfrm rot="16200000">
            <a:off x="1122011" y="3767142"/>
            <a:ext cx="838200" cy="533400"/>
          </a:xfrm>
          <a:prstGeom prst="can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6200000">
            <a:off x="721555" y="3767142"/>
            <a:ext cx="838200" cy="533400"/>
          </a:xfrm>
          <a:prstGeom prst="can">
            <a:avLst/>
          </a:prstGeom>
          <a:solidFill>
            <a:srgbClr val="00CC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16200000">
            <a:off x="342175" y="3767142"/>
            <a:ext cx="838200" cy="533400"/>
          </a:xfrm>
          <a:prstGeom prst="can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 Arrow 46"/>
          <p:cNvSpPr/>
          <p:nvPr/>
        </p:nvSpPr>
        <p:spPr>
          <a:xfrm>
            <a:off x="723175" y="2852742"/>
            <a:ext cx="152400" cy="685800"/>
          </a:xfrm>
          <a:prstGeom prst="upArrow">
            <a:avLst/>
          </a:prstGeom>
          <a:solidFill>
            <a:srgbClr val="FF7C8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/>
          <p:cNvSpPr/>
          <p:nvPr/>
        </p:nvSpPr>
        <p:spPr>
          <a:xfrm>
            <a:off x="1104175" y="2852742"/>
            <a:ext cx="152400" cy="685800"/>
          </a:xfrm>
          <a:prstGeom prst="upArrow">
            <a:avLst/>
          </a:prstGeom>
          <a:solidFill>
            <a:srgbClr val="00CC99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 Arrow 49"/>
          <p:cNvSpPr/>
          <p:nvPr/>
        </p:nvSpPr>
        <p:spPr>
          <a:xfrm>
            <a:off x="1485175" y="2852742"/>
            <a:ext cx="152400" cy="685800"/>
          </a:xfrm>
          <a:prstGeom prst="up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95272" y="444847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bunch slices</a:t>
            </a:r>
            <a:endParaRPr lang="en-US" sz="1600" i="1" dirty="0"/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2056674" y="3957642"/>
            <a:ext cx="19034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018575" y="3994154"/>
            <a:ext cx="2057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65277" y="3806611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80575" y="2358811"/>
            <a:ext cx="419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/>
              <a:t>x</a:t>
            </a:r>
            <a:endParaRPr lang="en-US" baseline="-25000" dirty="0"/>
          </a:p>
        </p:txBody>
      </p:sp>
      <p:sp>
        <p:nvSpPr>
          <p:cNvPr id="56" name="Can 55"/>
          <p:cNvSpPr/>
          <p:nvPr/>
        </p:nvSpPr>
        <p:spPr>
          <a:xfrm rot="16200000">
            <a:off x="5736761" y="3767142"/>
            <a:ext cx="838200" cy="533400"/>
          </a:xfrm>
          <a:prstGeom prst="can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 rot="16200000">
            <a:off x="5336305" y="3767142"/>
            <a:ext cx="838200" cy="533400"/>
          </a:xfrm>
          <a:prstGeom prst="can">
            <a:avLst/>
          </a:prstGeom>
          <a:solidFill>
            <a:srgbClr val="00CC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/>
          <p:cNvSpPr/>
          <p:nvPr/>
        </p:nvSpPr>
        <p:spPr>
          <a:xfrm rot="16200000">
            <a:off x="4956925" y="3767142"/>
            <a:ext cx="838200" cy="533400"/>
          </a:xfrm>
          <a:prstGeom prst="can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5337925" y="3081342"/>
            <a:ext cx="152400" cy="457200"/>
          </a:xfrm>
          <a:prstGeom prst="upArrow">
            <a:avLst/>
          </a:prstGeom>
          <a:solidFill>
            <a:srgbClr val="FF7C8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5718925" y="2624142"/>
            <a:ext cx="152400" cy="914400"/>
          </a:xfrm>
          <a:prstGeom prst="upArrow">
            <a:avLst/>
          </a:prstGeom>
          <a:solidFill>
            <a:srgbClr val="00CC99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/>
          <p:cNvSpPr/>
          <p:nvPr/>
        </p:nvSpPr>
        <p:spPr>
          <a:xfrm>
            <a:off x="6099925" y="2852742"/>
            <a:ext cx="152400" cy="685800"/>
          </a:xfrm>
          <a:prstGeom prst="up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159450" y="444847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bunch slices</a:t>
            </a:r>
            <a:endParaRPr lang="en-US" sz="1600" i="1" dirty="0"/>
          </a:p>
        </p:txBody>
      </p:sp>
      <p:sp>
        <p:nvSpPr>
          <p:cNvPr id="63" name="Oval 62"/>
          <p:cNvSpPr/>
          <p:nvPr/>
        </p:nvSpPr>
        <p:spPr>
          <a:xfrm>
            <a:off x="2323375" y="3843342"/>
            <a:ext cx="1371600" cy="304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99575" y="3843342"/>
            <a:ext cx="1371600" cy="304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475775" y="3843342"/>
            <a:ext cx="1371600" cy="304800"/>
          </a:xfrm>
          <a:prstGeom prst="ellipse">
            <a:avLst/>
          </a:prstGeom>
          <a:solidFill>
            <a:srgbClr val="FF7C80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6671424" y="3957642"/>
            <a:ext cx="19034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633325" y="3994154"/>
            <a:ext cx="2057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580027" y="3806611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95325" y="2358811"/>
            <a:ext cx="419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/>
              <a:t>x</a:t>
            </a:r>
            <a:endParaRPr lang="en-US" baseline="-25000" dirty="0"/>
          </a:p>
        </p:txBody>
      </p:sp>
      <p:sp>
        <p:nvSpPr>
          <p:cNvPr id="70" name="Oval 69"/>
          <p:cNvSpPr/>
          <p:nvPr/>
        </p:nvSpPr>
        <p:spPr>
          <a:xfrm>
            <a:off x="6938125" y="3843342"/>
            <a:ext cx="1371600" cy="304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938125" y="3843342"/>
            <a:ext cx="1371600" cy="304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4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/>
          <p:cNvSpPr/>
          <p:nvPr/>
        </p:nvSpPr>
        <p:spPr>
          <a:xfrm>
            <a:off x="6938125" y="3843342"/>
            <a:ext cx="1371600" cy="304800"/>
          </a:xfrm>
          <a:prstGeom prst="ellipse">
            <a:avLst/>
          </a:prstGeom>
          <a:solidFill>
            <a:srgbClr val="FF7C8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8814" y="1497768"/>
            <a:ext cx="8235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Arial"/>
                <a:cs typeface="Arial"/>
              </a:rPr>
              <a:t>Core </a:t>
            </a:r>
            <a:r>
              <a:rPr lang="en-US" b="1" i="1" dirty="0" smtClean="0">
                <a:latin typeface="Arial"/>
                <a:cs typeface="Arial"/>
              </a:rPr>
              <a:t>emittance (max phase space density)</a:t>
            </a:r>
            <a:r>
              <a:rPr lang="en-US" dirty="0" smtClean="0">
                <a:latin typeface="Arial"/>
                <a:cs typeface="Arial"/>
              </a:rPr>
              <a:t> remains </a:t>
            </a:r>
            <a:r>
              <a:rPr lang="en-US" dirty="0">
                <a:latin typeface="Arial"/>
                <a:cs typeface="Arial"/>
              </a:rPr>
              <a:t>the same even if the forces vary along the bunch slices (e.g. space charge) </a:t>
            </a:r>
            <a:r>
              <a:rPr lang="en-US" dirty="0" smtClean="0">
                <a:latin typeface="Arial"/>
                <a:cs typeface="Arial"/>
              </a:rPr>
              <a:t>as long as no </a:t>
            </a:r>
            <a:r>
              <a:rPr lang="en-US" dirty="0">
                <a:latin typeface="Arial"/>
                <a:cs typeface="Arial"/>
              </a:rPr>
              <a:t>slice </a:t>
            </a:r>
            <a:r>
              <a:rPr lang="en-US" dirty="0" smtClean="0">
                <a:latin typeface="Arial"/>
                <a:cs typeface="Arial"/>
              </a:rPr>
              <a:t>sheering (banana) occurs (or other bad things such as DIH).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7807" y="5329864"/>
            <a:ext cx="8235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Min core emittance </a:t>
            </a:r>
            <a:r>
              <a:rPr lang="en-US" dirty="0" smtClean="0">
                <a:latin typeface="Arial"/>
                <a:cs typeface="Arial"/>
              </a:rPr>
              <a:t>is set by the photocathode &amp; the electric field. E.g. when the photocathode is improved, the core emittance (almost) always improves by the same amount.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3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1114550" y="215900"/>
            <a:ext cx="6928903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Corollaries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3" name="Content Placeholder 21"/>
          <p:cNvSpPr>
            <a:spLocks noGrp="1"/>
          </p:cNvSpPr>
          <p:nvPr>
            <p:ph idx="1"/>
          </p:nvPr>
        </p:nvSpPr>
        <p:spPr>
          <a:xfrm>
            <a:off x="335280" y="1856233"/>
            <a:ext cx="8487444" cy="27523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Design (future) </a:t>
            </a:r>
            <a:r>
              <a:rPr lang="en-US" dirty="0" err="1" smtClean="0">
                <a:solidFill>
                  <a:schemeClr val="tx1"/>
                </a:solidFill>
              </a:rPr>
              <a:t>photoinjectors</a:t>
            </a:r>
            <a:r>
              <a:rPr lang="en-US" dirty="0" smtClean="0">
                <a:solidFill>
                  <a:schemeClr val="tx1"/>
                </a:solidFill>
              </a:rPr>
              <a:t> with MTE = 0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Should have capability to measure core emittance (e.g. via phase space tomography or direct mapping)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Conventional </a:t>
            </a:r>
            <a:r>
              <a:rPr lang="en-US" dirty="0" err="1" smtClean="0">
                <a:solidFill>
                  <a:schemeClr val="tx1"/>
                </a:solidFill>
              </a:rPr>
              <a:t>rms</a:t>
            </a:r>
            <a:r>
              <a:rPr lang="en-US" dirty="0" smtClean="0">
                <a:solidFill>
                  <a:schemeClr val="tx1"/>
                </a:solidFill>
              </a:rPr>
              <a:t> emittance is best replaced with			⇒ core emittance/core fraction 			                 (more stable against non-Gaussian distributions)</a:t>
            </a:r>
          </a:p>
        </p:txBody>
      </p:sp>
    </p:spTree>
    <p:extLst>
      <p:ext uri="{BB962C8B-B14F-4D97-AF65-F5344CB8AC3E}">
        <p14:creationId xmlns:p14="http://schemas.microsoft.com/office/powerpoint/2010/main" val="7279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5250" y="4075946"/>
            <a:ext cx="9144000" cy="4734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49" y="4132044"/>
            <a:ext cx="13773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b="1" kern="0">
                <a:solidFill>
                  <a:srgbClr val="151615"/>
                </a:solidFill>
                <a:latin typeface="Arial"/>
              </a:rPr>
              <a:t>Definitions</a:t>
            </a:r>
            <a:endParaRPr lang="en-US" b="1" kern="0" dirty="0">
              <a:solidFill>
                <a:srgbClr val="151615"/>
              </a:solidFill>
              <a:latin typeface="Arial"/>
            </a:endParaRPr>
          </a:p>
        </p:txBody>
      </p:sp>
      <p:sp>
        <p:nvSpPr>
          <p:cNvPr id="57" name="Content Placeholder 1"/>
          <p:cNvSpPr txBox="1">
            <a:spLocks/>
          </p:cNvSpPr>
          <p:nvPr/>
        </p:nvSpPr>
        <p:spPr bwMode="auto">
          <a:xfrm>
            <a:off x="490661" y="4134540"/>
            <a:ext cx="6553606" cy="241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rgbClr val="15161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rgbClr val="15161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rgbClr val="15161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rgbClr val="15161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endParaRPr lang="en-US" sz="1800" b="1" kern="0" dirty="0" smtClean="0">
              <a:solidFill>
                <a:srgbClr val="15161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b="1" kern="0" dirty="0" smtClean="0">
                <a:solidFill>
                  <a:srgbClr val="151615"/>
                </a:solidFill>
              </a:rPr>
              <a:t>Brightness</a:t>
            </a:r>
            <a:r>
              <a:rPr lang="en-US" sz="1800" kern="0" dirty="0" smtClean="0">
                <a:solidFill>
                  <a:srgbClr val="151615"/>
                </a:solidFill>
              </a:rPr>
              <a:t> = particle density in (6D) phase space</a:t>
            </a:r>
          </a:p>
          <a:p>
            <a:pPr marL="0" indent="0">
              <a:lnSpc>
                <a:spcPct val="200000"/>
              </a:lnSpc>
              <a:spcBef>
                <a:spcPts val="1200"/>
              </a:spcBef>
              <a:buFontTx/>
              <a:buNone/>
            </a:pPr>
            <a:endParaRPr lang="en-US" sz="1600" kern="0" dirty="0" smtClean="0">
              <a:solidFill>
                <a:srgbClr val="15161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b="1" kern="0" dirty="0" smtClean="0">
                <a:solidFill>
                  <a:srgbClr val="151615"/>
                </a:solidFill>
              </a:rPr>
              <a:t>Emittance</a:t>
            </a:r>
            <a:r>
              <a:rPr lang="en-US" sz="1800" kern="0" dirty="0" smtClean="0">
                <a:solidFill>
                  <a:srgbClr val="151615"/>
                </a:solidFill>
              </a:rPr>
              <a:t> = phase space volume (area) occupied</a:t>
            </a:r>
          </a:p>
          <a:p>
            <a:pPr>
              <a:spcBef>
                <a:spcPts val="1200"/>
              </a:spcBef>
            </a:pPr>
            <a:endParaRPr lang="en-US" sz="1800" kern="0" dirty="0" smtClean="0">
              <a:solidFill>
                <a:srgbClr val="151615"/>
              </a:solidFill>
            </a:endParaRPr>
          </a:p>
          <a:p>
            <a:pPr>
              <a:spcBef>
                <a:spcPts val="1200"/>
              </a:spcBef>
            </a:pPr>
            <a:endParaRPr lang="en-US" sz="1800" b="1" u="sng" kern="0" dirty="0">
              <a:solidFill>
                <a:srgbClr val="9F0927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46316"/>
            <a:ext cx="9144000" cy="19809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tx2"/>
                </a:solidFill>
              </a:rPr>
              <a:t>In </a:t>
            </a:r>
            <a:r>
              <a:rPr lang="en-US" sz="2200" b="1" dirty="0">
                <a:solidFill>
                  <a:schemeClr val="tx2"/>
                </a:solidFill>
              </a:rPr>
              <a:t>photoemission sources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u="sng" dirty="0">
                <a:solidFill>
                  <a:schemeClr val="tx2"/>
                </a:solidFill>
              </a:rPr>
              <a:t>minimize </a:t>
            </a:r>
            <a:r>
              <a:rPr lang="en-US" sz="2200" b="1" u="sng" dirty="0">
                <a:solidFill>
                  <a:schemeClr val="tx2"/>
                </a:solidFill>
              </a:rPr>
              <a:t>MTE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u="sng" dirty="0">
                <a:solidFill>
                  <a:schemeClr val="tx2"/>
                </a:solidFill>
              </a:rPr>
              <a:t>maximize </a:t>
            </a:r>
            <a:r>
              <a:rPr lang="en-US" sz="2200" b="1" i="1" u="sng" dirty="0" smtClean="0">
                <a:solidFill>
                  <a:schemeClr val="tx2"/>
                </a:solidFill>
              </a:rPr>
              <a:t>E</a:t>
            </a:r>
            <a:r>
              <a:rPr lang="en-US" sz="2200" b="1" u="sng" dirty="0" smtClean="0">
                <a:solidFill>
                  <a:schemeClr val="tx2"/>
                </a:solidFill>
              </a:rPr>
              <a:t>-field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9" y="3240154"/>
            <a:ext cx="5864771" cy="533400"/>
          </a:xfrm>
        </p:spPr>
        <p:txBody>
          <a:bodyPr/>
          <a:lstStyle/>
          <a:p>
            <a:r>
              <a:rPr lang="en-US" dirty="0"/>
              <a:t>Key Points of Impact </a:t>
            </a:r>
            <a:r>
              <a:rPr lang="en-US" dirty="0" smtClean="0"/>
              <a:t>/ Definitions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2</a:t>
            </a:fld>
            <a:endParaRPr lang="en-US" dirty="0">
              <a:solidFill>
                <a:srgbClr val="9F0927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595968" y="4639158"/>
            <a:ext cx="1833655" cy="1900923"/>
            <a:chOff x="6770019" y="4067788"/>
            <a:chExt cx="2373981" cy="2461071"/>
          </a:xfrm>
        </p:grpSpPr>
        <p:pic>
          <p:nvPicPr>
            <p:cNvPr id="7" name="Picture 4" descr="http://latex.codecogs.com/gif.latex?\huge%20\dpi%7b150%7d%20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57441" y="5158304"/>
              <a:ext cx="148590" cy="137160"/>
            </a:xfrm>
            <a:prstGeom prst="rect">
              <a:avLst/>
            </a:prstGeom>
            <a:noFill/>
          </p:spPr>
        </p:pic>
        <p:grpSp>
          <p:nvGrpSpPr>
            <p:cNvPr id="28" name="Group 27"/>
            <p:cNvGrpSpPr/>
            <p:nvPr/>
          </p:nvGrpSpPr>
          <p:grpSpPr>
            <a:xfrm>
              <a:off x="6845300" y="4067788"/>
              <a:ext cx="2298700" cy="2461071"/>
              <a:chOff x="6699884" y="764537"/>
              <a:chExt cx="2298700" cy="2461071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99884" y="926908"/>
                <a:ext cx="2298700" cy="2298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" name="Picture 6" descr="http://latex.codecogs.com/gif.latex?\huge%20\dpi%7b150%7d%20\theta_x%20\approx%20\frac%7bp_x%7d%7bp_z%7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60779" y="764537"/>
                <a:ext cx="837286" cy="51832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17" descr="http://latex.codecogs.com/gif.latex?\huge%20\inline%20\dpi%7b150%7d%20%7b\color%7bBlue%7d%20\mathcal%7bB%7d(x,\theta_x)%7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70019" y="4709307"/>
              <a:ext cx="841011" cy="272093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893" y="4934017"/>
            <a:ext cx="2965089" cy="62238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458746" y="2688360"/>
            <a:ext cx="1189700" cy="1065060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20944" y="1517896"/>
            <a:ext cx="200417" cy="215447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extrusionH="254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46145" y="1780943"/>
            <a:ext cx="1708579" cy="1302707"/>
            <a:chOff x="1243701" y="3163272"/>
            <a:chExt cx="1708579" cy="1302707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243701" y="3163272"/>
              <a:ext cx="876822" cy="7640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243701" y="3250954"/>
              <a:ext cx="325677" cy="6764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243701" y="3927359"/>
              <a:ext cx="141544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281279" y="3532789"/>
              <a:ext cx="1252603" cy="382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281279" y="3927359"/>
              <a:ext cx="1027134" cy="425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281279" y="3927359"/>
              <a:ext cx="513567" cy="5386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256227" y="3927359"/>
              <a:ext cx="125260" cy="425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6200000">
              <a:off x="2241123" y="3651804"/>
              <a:ext cx="1052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/>
                </a:rPr>
                <a:t>electrons</a:t>
              </a:r>
              <a:endParaRPr lang="en-US" baseline="30000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 rot="16200000">
            <a:off x="456196" y="2422647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  <a:latin typeface="Arial"/>
              </a:rPr>
              <a:t>Photocathode</a:t>
            </a:r>
            <a:endParaRPr lang="en-US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83723" y="1270855"/>
            <a:ext cx="311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15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–E</a:t>
            </a:r>
            <a:r>
              <a:rPr lang="en-US" b="1" i="1" baseline="-25000" dirty="0" smtClean="0">
                <a:solidFill>
                  <a:srgbClr val="15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dirty="0">
                <a:solidFill>
                  <a:srgbClr val="15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(sets max charge density)</a:t>
            </a:r>
            <a:endParaRPr lang="en-US" i="1" baseline="-25000" dirty="0">
              <a:solidFill>
                <a:srgbClr val="15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54725" y="1748035"/>
            <a:ext cx="1779810" cy="519832"/>
            <a:chOff x="1222889" y="3482683"/>
            <a:chExt cx="2327973" cy="519832"/>
          </a:xfrm>
          <a:effectLst/>
        </p:grpSpPr>
        <p:sp>
          <p:nvSpPr>
            <p:cNvPr id="32" name="Right Arrow 31"/>
            <p:cNvSpPr/>
            <p:nvPr/>
          </p:nvSpPr>
          <p:spPr>
            <a:xfrm>
              <a:off x="1262223" y="3482683"/>
              <a:ext cx="2288639" cy="519832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2889" y="3557840"/>
              <a:ext cx="2196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9F0927"/>
                  </a:solidFill>
                  <a:latin typeface="Arial"/>
                </a:rPr>
                <a:t>electron beam</a:t>
              </a:r>
              <a:endParaRPr lang="en-US" dirty="0">
                <a:solidFill>
                  <a:srgbClr val="9F0927"/>
                </a:solidFill>
                <a:latin typeface="Aria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rot="2524293">
            <a:off x="2044156" y="30729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B050"/>
                </a:solidFill>
                <a:latin typeface="Arial"/>
              </a:rPr>
              <a:t>Laser</a:t>
            </a:r>
            <a:endParaRPr lang="en-US" baseline="30000" dirty="0">
              <a:solidFill>
                <a:srgbClr val="00B050"/>
              </a:solidFill>
              <a:latin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835578" y="2580846"/>
            <a:ext cx="2522599" cy="990339"/>
            <a:chOff x="5047784" y="5333848"/>
            <a:chExt cx="2522599" cy="990339"/>
          </a:xfrm>
        </p:grpSpPr>
        <p:sp>
          <p:nvSpPr>
            <p:cNvPr id="54" name="Rectangle 53"/>
            <p:cNvSpPr/>
            <p:nvPr/>
          </p:nvSpPr>
          <p:spPr>
            <a:xfrm>
              <a:off x="5047784" y="5333848"/>
              <a:ext cx="2522599" cy="990339"/>
            </a:xfrm>
            <a:prstGeom prst="rect">
              <a:avLst/>
            </a:prstGeom>
            <a:solidFill>
              <a:srgbClr val="E3F9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2135" y="5428075"/>
              <a:ext cx="1946611" cy="73121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059915" y="2438308"/>
            <a:ext cx="2548751" cy="728038"/>
            <a:chOff x="3054656" y="5084601"/>
            <a:chExt cx="1870577" cy="534321"/>
          </a:xfrm>
        </p:grpSpPr>
        <p:sp>
          <p:nvSpPr>
            <p:cNvPr id="38" name="Rectangle 37"/>
            <p:cNvSpPr/>
            <p:nvPr/>
          </p:nvSpPr>
          <p:spPr>
            <a:xfrm>
              <a:off x="3054656" y="5084601"/>
              <a:ext cx="1870577" cy="53432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1095" y="5211653"/>
              <a:ext cx="1744685" cy="305490"/>
            </a:xfrm>
            <a:prstGeom prst="rect">
              <a:avLst/>
            </a:prstGeom>
          </p:spPr>
        </p:pic>
      </p:grpSp>
      <p:pic>
        <p:nvPicPr>
          <p:cNvPr id="36" name="Picture 17"/>
          <p:cNvPicPr>
            <a:picLocks noChangeAspect="1" noChangeArrowheads="1"/>
          </p:cNvPicPr>
          <p:nvPr/>
        </p:nvPicPr>
        <p:blipFill rotWithShape="1">
          <a:blip r:embed="rId10" cstate="print"/>
          <a:srcRect l="62390"/>
          <a:stretch/>
        </p:blipFill>
        <p:spPr bwMode="auto">
          <a:xfrm>
            <a:off x="-39650" y="1291572"/>
            <a:ext cx="1031680" cy="2481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67504" y="1853682"/>
            <a:ext cx="132134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srgbClr val="15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coherence length</a:t>
            </a:r>
            <a:endParaRPr lang="en-US" sz="1600" b="1" i="1" dirty="0">
              <a:solidFill>
                <a:srgbClr val="151615"/>
              </a:solidFill>
              <a:latin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32561" y="1697567"/>
            <a:ext cx="3237186" cy="778470"/>
            <a:chOff x="5906814" y="4449876"/>
            <a:chExt cx="3237186" cy="778470"/>
          </a:xfrm>
        </p:grpSpPr>
        <p:sp>
          <p:nvSpPr>
            <p:cNvPr id="39" name="Rectangle 38"/>
            <p:cNvSpPr/>
            <p:nvPr/>
          </p:nvSpPr>
          <p:spPr>
            <a:xfrm>
              <a:off x="5906814" y="4449876"/>
              <a:ext cx="3237186" cy="778470"/>
            </a:xfrm>
            <a:prstGeom prst="rect">
              <a:avLst/>
            </a:prstGeom>
            <a:solidFill>
              <a:srgbClr val="E3F9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3222" y="4501182"/>
              <a:ext cx="1798877" cy="7127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/>
            <a:srcRect l="59676"/>
            <a:stretch/>
          </p:blipFill>
          <p:spPr>
            <a:xfrm>
              <a:off x="7832274" y="4509749"/>
              <a:ext cx="1270220" cy="658212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/>
          <p:nvPr/>
        </p:nvCxnSpPr>
        <p:spPr>
          <a:xfrm>
            <a:off x="1458746" y="1748035"/>
            <a:ext cx="639336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9816" y="3339246"/>
            <a:ext cx="2728367" cy="2347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6471" y="5996063"/>
            <a:ext cx="2290118" cy="39361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330953" y="6375927"/>
            <a:ext cx="1321348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i="1" dirty="0" smtClean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beam waist</a:t>
            </a:r>
            <a:endParaRPr lang="en-US" sz="1600" i="1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45" name="Title 2"/>
          <p:cNvSpPr txBox="1">
            <a:spLocks/>
          </p:cNvSpPr>
          <p:nvPr/>
        </p:nvSpPr>
        <p:spPr bwMode="auto">
          <a:xfrm>
            <a:off x="0" y="0"/>
            <a:ext cx="5936974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prstClr val="white"/>
                </a:solidFill>
              </a:rPr>
              <a:t>Key Points of Impact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4071189"/>
            <a:ext cx="9144000" cy="2547303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0" y="694062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>
                <a:solidFill>
                  <a:sysClr val="windowText" lastClr="000000"/>
                </a:solidFill>
              </a:rPr>
              <a:t>Disordered polycrystalline cathodes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849957" cy="533400"/>
          </a:xfrm>
        </p:spPr>
        <p:txBody>
          <a:bodyPr/>
          <a:lstStyle/>
          <a:p>
            <a:r>
              <a:rPr lang="en-US" dirty="0" smtClean="0"/>
              <a:t>Some promising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20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7286" y="1443210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Current Status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151615"/>
                </a:solidFill>
              </a:rPr>
              <a:t>A</a:t>
            </a:r>
            <a:r>
              <a:rPr lang="en-US" sz="1600" b="1" dirty="0" smtClean="0">
                <a:solidFill>
                  <a:srgbClr val="151615"/>
                </a:solidFill>
              </a:rPr>
              <a:t>lkali antimonides</a:t>
            </a:r>
          </a:p>
          <a:p>
            <a:pPr marL="228600" lvl="1" indent="-109538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Near perfect cathodes </a:t>
            </a:r>
            <a:r>
              <a:rPr lang="en-US" sz="1600" b="1" dirty="0" smtClean="0">
                <a:solidFill>
                  <a:srgbClr val="151615"/>
                </a:solidFill>
              </a:rPr>
              <a:t>except for roughness</a:t>
            </a:r>
            <a:endParaRPr lang="en-US" sz="800" dirty="0" smtClean="0">
              <a:solidFill>
                <a:srgbClr val="151615"/>
              </a:solidFill>
            </a:endParaRPr>
          </a:p>
          <a:p>
            <a:pPr marL="228600" lvl="1" indent="-109538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Great </a:t>
            </a:r>
            <a:r>
              <a:rPr lang="en-US" sz="1600" b="1" dirty="0" smtClean="0">
                <a:solidFill>
                  <a:srgbClr val="151615"/>
                </a:solidFill>
              </a:rPr>
              <a:t>recent progress </a:t>
            </a:r>
            <a:r>
              <a:rPr lang="en-US" sz="1600" dirty="0" smtClean="0">
                <a:solidFill>
                  <a:srgbClr val="151615"/>
                </a:solidFill>
              </a:rPr>
              <a:t>(roughness down by ×10)</a:t>
            </a:r>
          </a:p>
          <a:p>
            <a:pPr marL="228600" lvl="1" indent="-109538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 smtClean="0">
              <a:solidFill>
                <a:srgbClr val="15161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04721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Importance</a:t>
            </a:r>
          </a:p>
          <a:p>
            <a:pPr marL="119063" lvl="1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Obtain photoelectron’s </a:t>
            </a:r>
            <a:r>
              <a:rPr lang="en-US" sz="1600" b="1" dirty="0" smtClean="0">
                <a:solidFill>
                  <a:srgbClr val="151615"/>
                </a:solidFill>
              </a:rPr>
              <a:t>transverse energy </a:t>
            </a:r>
            <a:r>
              <a:rPr lang="en-US" sz="1600" dirty="0" smtClean="0">
                <a:solidFill>
                  <a:srgbClr val="151615"/>
                </a:solidFill>
              </a:rPr>
              <a:t>limited only by </a:t>
            </a:r>
            <a:r>
              <a:rPr lang="en-US" sz="1600" b="1" dirty="0" smtClean="0">
                <a:solidFill>
                  <a:srgbClr val="151615"/>
                </a:solidFill>
              </a:rPr>
              <a:t>the temperature </a:t>
            </a:r>
            <a:r>
              <a:rPr lang="en-US" sz="1600" dirty="0" smtClean="0">
                <a:solidFill>
                  <a:srgbClr val="151615"/>
                </a:solidFill>
              </a:rPr>
              <a:t>of the substrate</a:t>
            </a:r>
          </a:p>
          <a:p>
            <a:pPr marL="228600" lvl="1" indent="-109538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E.g. use cryogenically cooled photocathodes to reduce MTE further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48068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Goals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Demonstrate that reduced roughness translates </a:t>
            </a:r>
            <a:r>
              <a:rPr lang="en-US" sz="1600" b="1" dirty="0" smtClean="0">
                <a:solidFill>
                  <a:srgbClr val="151615"/>
                </a:solidFill>
              </a:rPr>
              <a:t>into increased performance</a:t>
            </a:r>
            <a:r>
              <a:rPr lang="en-US" sz="1600" dirty="0" smtClean="0">
                <a:solidFill>
                  <a:srgbClr val="151615"/>
                </a:solidFill>
              </a:rPr>
              <a:t>, esp. at high fields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5909" y="3181606"/>
            <a:ext cx="86914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100 nm</a:t>
            </a:r>
            <a:endParaRPr lang="en-US" sz="1600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7161" y="5579294"/>
            <a:ext cx="663964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0 nm</a:t>
            </a:r>
            <a:endParaRPr lang="en-US" sz="1600" dirty="0">
              <a:solidFill>
                <a:srgbClr val="9F0927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41000" y="5492800"/>
            <a:ext cx="2074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pick </a:t>
            </a:r>
            <a:r>
              <a:rPr lang="de-DE" sz="1200" b="1" i="1" dirty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off </a:t>
            </a: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electrons</a:t>
            </a:r>
            <a:r>
              <a:rPr lang="de-DE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from</a:t>
            </a:r>
            <a:r>
              <a:rPr lang="de-DE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 the cold </a:t>
            </a:r>
            <a:r>
              <a:rPr lang="de-DE" sz="1200" b="1" i="1" dirty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Fermi surface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5922" b="4192"/>
          <a:stretch/>
        </p:blipFill>
        <p:spPr>
          <a:xfrm>
            <a:off x="314871" y="3493369"/>
            <a:ext cx="2623827" cy="209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1429525" y="5216272"/>
            <a:ext cx="786384" cy="0"/>
          </a:xfrm>
          <a:prstGeom prst="line">
            <a:avLst/>
          </a:prstGeom>
          <a:ln w="22225">
            <a:solidFill>
              <a:schemeClr val="bg1"/>
            </a:solidFill>
            <a:prstDash val="solid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53787" y="4877718"/>
            <a:ext cx="657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 smtClean="0">
                <a:solidFill>
                  <a:prstClr val="white"/>
                </a:solidFill>
                <a:latin typeface="Arial"/>
                <a:cs typeface="Arial"/>
              </a:rPr>
              <a:t>1 </a:t>
            </a:r>
            <a:r>
              <a:rPr lang="en-US" altLang="en-US" sz="1600" b="1" dirty="0" smtClean="0">
                <a:solidFill>
                  <a:prstClr val="white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en-US" sz="1600" b="1" dirty="0" smtClean="0">
                <a:solidFill>
                  <a:prstClr val="white"/>
                </a:solidFill>
                <a:latin typeface="Arial"/>
                <a:cs typeface="Arial"/>
              </a:rPr>
              <a:t>m</a:t>
            </a:r>
            <a:endParaRPr lang="en-US" altLang="en-US" sz="16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14871" y="3492183"/>
            <a:ext cx="2257994" cy="210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50" b="1" dirty="0">
                <a:solidFill>
                  <a:prstClr val="white"/>
                </a:solidFill>
                <a:latin typeface="Arial"/>
                <a:cs typeface="Arial"/>
              </a:rPr>
              <a:t>25 nm RMS roughness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50" b="1" dirty="0">
                <a:solidFill>
                  <a:prstClr val="white"/>
                </a:solidFill>
                <a:latin typeface="Arial"/>
                <a:cs typeface="Arial"/>
              </a:rPr>
              <a:t>100 nm spatial </a:t>
            </a:r>
            <a:r>
              <a:rPr lang="en-US" altLang="en-US" sz="1450" b="1" dirty="0" smtClean="0">
                <a:solidFill>
                  <a:prstClr val="white"/>
                </a:solidFill>
                <a:latin typeface="Arial"/>
                <a:cs typeface="Arial"/>
              </a:rPr>
              <a:t>period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45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50" b="1" dirty="0" smtClean="0">
                <a:solidFill>
                  <a:prstClr val="white"/>
                </a:solidFill>
                <a:latin typeface="Arial"/>
                <a:cs typeface="Arial"/>
              </a:rPr>
              <a:t>K-Cs-Sb</a:t>
            </a:r>
            <a:endParaRPr lang="en-US" altLang="en-US" sz="145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26" name="Picture 9" descr="http://www.learner.org/courses/physics/visual/img_half/fermi_surfac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4069" y="3749220"/>
            <a:ext cx="1870665" cy="173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60" y="3749220"/>
            <a:ext cx="2651375" cy="1868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9550" y="3469741"/>
            <a:ext cx="2541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rgbClr val="151615"/>
                </a:solidFill>
              </a:rPr>
              <a:t>High field, low-T MTE-meter</a:t>
            </a:r>
            <a:endParaRPr lang="en-US" sz="1400" b="1" dirty="0">
              <a:solidFill>
                <a:srgbClr val="151615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131621" y="5652509"/>
            <a:ext cx="3025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k-SK" sz="1400" dirty="0" smtClean="0">
                <a:solidFill>
                  <a:srgbClr val="0432FF"/>
                </a:solidFill>
                <a:latin typeface="Arial"/>
              </a:rPr>
              <a:t>APL Mater. 1, 032119</a:t>
            </a:r>
            <a:endParaRPr lang="en-US" sz="1400" dirty="0">
              <a:solidFill>
                <a:srgbClr val="0432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5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1114550" y="215900"/>
            <a:ext cx="6928903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Initial proof that cooling works to reduce beam temperature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6367" r="12452" b="9592"/>
          <a:stretch/>
        </p:blipFill>
        <p:spPr>
          <a:xfrm>
            <a:off x="186117" y="3174705"/>
            <a:ext cx="4709564" cy="29727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76788" y="3174705"/>
            <a:ext cx="3922904" cy="2932325"/>
            <a:chOff x="341747" y="1197423"/>
            <a:chExt cx="6705600" cy="4986866"/>
          </a:xfrm>
        </p:grpSpPr>
        <p:grpSp>
          <p:nvGrpSpPr>
            <p:cNvPr id="8" name="Group 7"/>
            <p:cNvGrpSpPr/>
            <p:nvPr/>
          </p:nvGrpSpPr>
          <p:grpSpPr>
            <a:xfrm>
              <a:off x="341747" y="1197423"/>
              <a:ext cx="6705600" cy="4986866"/>
              <a:chOff x="341747" y="1197423"/>
              <a:chExt cx="6705600" cy="498686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47" y="1197423"/>
                <a:ext cx="6705600" cy="4986866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1228436" y="3916218"/>
                <a:ext cx="5181600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1228436" y="5130799"/>
                <a:ext cx="5190836" cy="18473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583087" y="3435429"/>
                <a:ext cx="2781497" cy="465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~25 </a:t>
                </a:r>
                <a:r>
                  <a:rPr lang="en-US" sz="1100" b="1" dirty="0" err="1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meV</a:t>
                </a:r>
                <a:r>
                  <a:rPr lang="en-US" sz="1100" b="1" dirty="0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at 300 K</a:t>
                </a:r>
                <a:endParaRPr lang="en-US" sz="11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25897" y="5149273"/>
                <a:ext cx="2438686" cy="465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~8 </a:t>
                </a:r>
                <a:r>
                  <a:rPr lang="en-US" sz="1100" b="1" dirty="0" err="1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meV</a:t>
                </a:r>
                <a:r>
                  <a:rPr lang="en-US" sz="1100" b="1" dirty="0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 at 90 K</a:t>
                </a:r>
                <a:endParaRPr lang="en-US" sz="1100" b="1" dirty="0">
                  <a:solidFill>
                    <a:srgbClr val="0000FF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90046" y="1766046"/>
              <a:ext cx="2503702" cy="49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~0.3 mm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mrad</a:t>
              </a:r>
              <a:endParaRPr lang="en-US" sz="12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69293" y="3926963"/>
              <a:ext cx="2689886" cy="49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Bookman Old Style" panose="02050604050505020204" pitchFamily="18" charset="0"/>
                </a:rPr>
                <a:t>~0.17 mm 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Bookman Old Style" panose="02050604050505020204" pitchFamily="18" charset="0"/>
                </a:rPr>
                <a:t>mrad</a:t>
              </a:r>
              <a:endParaRPr lang="en-US" sz="1200" b="1" dirty="0">
                <a:solidFill>
                  <a:srgbClr val="0000FF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83417" y="342481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r>
              <a:rPr lang="en-US" baseline="-25000" dirty="0" smtClean="0"/>
              <a:t>3</a:t>
            </a:r>
            <a:r>
              <a:rPr lang="en-US" dirty="0" smtClean="0"/>
              <a:t>Sb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67780" y="34251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r>
              <a:rPr lang="en-US" baseline="-25000" dirty="0" smtClean="0"/>
              <a:t>3</a:t>
            </a:r>
            <a:r>
              <a:rPr lang="en-US" dirty="0" smtClean="0"/>
              <a:t>Sb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63144" y="5265088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 690 nm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3" y="1338325"/>
            <a:ext cx="2474444" cy="174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052892" y="1438196"/>
            <a:ext cx="5922085" cy="128253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Cooling Cs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Sb to LN2 temperatures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Reached 200K MTE equivalent!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-cooled HV DC gun now built at Cornell, will be testing cathodes down to ~20K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03163" y="6203651"/>
            <a:ext cx="7070383" cy="3573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CC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sz="1600" b="0" kern="0" dirty="0" smtClean="0">
                <a:solidFill>
                  <a:srgbClr val="0432FF"/>
                </a:solidFill>
              </a:rPr>
              <a:t>PRSTAB 18</a:t>
            </a:r>
            <a:r>
              <a:rPr lang="en-US" sz="1600" b="0" kern="0" smtClean="0">
                <a:solidFill>
                  <a:srgbClr val="0432FF"/>
                </a:solidFill>
              </a:rPr>
              <a:t>, 113401	Rev</a:t>
            </a:r>
            <a:r>
              <a:rPr lang="en-US" sz="1600" b="0" kern="0" dirty="0" smtClean="0">
                <a:solidFill>
                  <a:srgbClr val="0432FF"/>
                </a:solidFill>
              </a:rPr>
              <a:t>. Sci. </a:t>
            </a:r>
            <a:r>
              <a:rPr lang="en-US" sz="1600" b="0" kern="0" dirty="0" err="1" smtClean="0">
                <a:solidFill>
                  <a:srgbClr val="0432FF"/>
                </a:solidFill>
              </a:rPr>
              <a:t>Instrum</a:t>
            </a:r>
            <a:r>
              <a:rPr lang="en-US" sz="1600" b="0" kern="0" dirty="0" smtClean="0">
                <a:solidFill>
                  <a:srgbClr val="0432FF"/>
                </a:solidFill>
              </a:rPr>
              <a:t>. 86, 073309</a:t>
            </a:r>
            <a:endParaRPr lang="en-US" sz="1600" b="0" kern="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705937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Ordered photocathodes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849957" cy="533400"/>
          </a:xfrm>
        </p:spPr>
        <p:txBody>
          <a:bodyPr/>
          <a:lstStyle/>
          <a:p>
            <a:r>
              <a:rPr lang="en-US" dirty="0" smtClean="0"/>
              <a:t>Some promising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22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286" y="1443210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Current Status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Existing ordered materials don’t perform as expected</a:t>
            </a:r>
          </a:p>
          <a:p>
            <a:pPr marL="228600" lvl="1" indent="-109538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E.g. activated III-V’s (e.g. GaAs) </a:t>
            </a:r>
            <a:r>
              <a:rPr lang="en-US" sz="1600" b="1" dirty="0" smtClean="0">
                <a:solidFill>
                  <a:srgbClr val="151615"/>
                </a:solidFill>
              </a:rPr>
              <a:t>don’t conserve crystal momentum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04721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Importance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Utilize </a:t>
            </a:r>
            <a:r>
              <a:rPr lang="en-US" sz="1600" b="1" dirty="0" smtClean="0">
                <a:solidFill>
                  <a:srgbClr val="151615"/>
                </a:solidFill>
              </a:rPr>
              <a:t>small effective mass </a:t>
            </a:r>
            <a:r>
              <a:rPr lang="en-US" sz="1600" dirty="0" smtClean="0">
                <a:solidFill>
                  <a:srgbClr val="151615"/>
                </a:solidFill>
              </a:rPr>
              <a:t>to greatly reduce transverse energy spread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5161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48068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Goals</a:t>
            </a:r>
          </a:p>
          <a:p>
            <a:pPr marL="119063" lvl="1" indent="-10953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Screen for new materials</a:t>
            </a:r>
          </a:p>
          <a:p>
            <a:pPr marL="236538" lvl="2" indent="-1127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We don’t need to be limited by nature – design and make materials with desired properties</a:t>
            </a:r>
          </a:p>
          <a:p>
            <a:pPr marL="236538" lvl="2" indent="-1127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 dirty="0">
              <a:solidFill>
                <a:srgbClr val="151615"/>
              </a:solidFill>
            </a:endParaRPr>
          </a:p>
          <a:p>
            <a:pPr marL="236538" lvl="2" indent="-1127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Cs-free photoemission</a:t>
            </a:r>
            <a:endParaRPr lang="en-US" sz="1600" dirty="0">
              <a:solidFill>
                <a:srgbClr val="15161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2672" y="3384112"/>
            <a:ext cx="2185060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 i="1" dirty="0" smtClean="0">
                <a:solidFill>
                  <a:srgbClr val="0432FF"/>
                </a:solidFill>
                <a:latin typeface="Arial"/>
              </a:rPr>
              <a:t>Problem: Cs-F/O activation layer?</a:t>
            </a:r>
            <a:endParaRPr lang="de-DE" sz="1400" b="1" i="1" dirty="0">
              <a:solidFill>
                <a:srgbClr val="0432FF"/>
              </a:solidFill>
              <a:latin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3793" t="7945" r="4253" b="5749"/>
          <a:stretch/>
        </p:blipFill>
        <p:spPr>
          <a:xfrm>
            <a:off x="376393" y="3968475"/>
            <a:ext cx="2532696" cy="143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007" y="3806093"/>
            <a:ext cx="2600733" cy="162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7378" r="4102" b="26957"/>
          <a:stretch/>
        </p:blipFill>
        <p:spPr bwMode="auto">
          <a:xfrm rot="5400000">
            <a:off x="6236145" y="3537839"/>
            <a:ext cx="2661968" cy="138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308286" y="2592963"/>
            <a:ext cx="2366486" cy="2729467"/>
            <a:chOff x="6272661" y="2830464"/>
            <a:chExt cx="2366486" cy="2729467"/>
          </a:xfrm>
        </p:grpSpPr>
        <p:sp>
          <p:nvSpPr>
            <p:cNvPr id="18" name="Rectangle 17"/>
            <p:cNvSpPr/>
            <p:nvPr/>
          </p:nvSpPr>
          <p:spPr>
            <a:xfrm>
              <a:off x="6356720" y="2830464"/>
              <a:ext cx="228242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-0.1  0  0.1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0182" y="5125441"/>
              <a:ext cx="3606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0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72661" y="4665709"/>
              <a:ext cx="598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0.1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72661" y="4205976"/>
              <a:ext cx="598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0.2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72661" y="3746243"/>
              <a:ext cx="598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0.3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72661" y="3286510"/>
              <a:ext cx="598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151615"/>
                  </a:solidFill>
                  <a:latin typeface="Arial"/>
                </a:rPr>
                <a:t>0.4</a:t>
              </a:r>
              <a:endParaRPr lang="en-US" sz="1400" dirty="0">
                <a:solidFill>
                  <a:srgbClr val="9F0927"/>
                </a:solidFill>
                <a:latin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5809032" y="4280218"/>
              <a:ext cx="22824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prstClr val="white">
                      <a:lumMod val="85000"/>
                    </a:prstClr>
                  </a:solidFill>
                  <a:latin typeface="Arial"/>
                </a:rPr>
                <a:t>b</a:t>
              </a:r>
              <a:r>
                <a:rPr lang="en-US" sz="1200" b="1" i="1" dirty="0" smtClean="0">
                  <a:solidFill>
                    <a:prstClr val="white">
                      <a:lumMod val="85000"/>
                    </a:prstClr>
                  </a:solidFill>
                  <a:latin typeface="Arial"/>
                </a:rPr>
                <a:t>inding energy (eV)</a:t>
              </a:r>
              <a:endParaRPr lang="en-US" sz="1200" b="1" i="1" dirty="0">
                <a:solidFill>
                  <a:prstClr val="white">
                    <a:lumMod val="85000"/>
                  </a:prstClr>
                </a:solidFill>
                <a:latin typeface="Arial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87349" y="3095114"/>
              <a:ext cx="14349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eaLnBrk="1" fontAlgn="auto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 smtClean="0">
                  <a:solidFill>
                    <a:prstClr val="white">
                      <a:lumMod val="85000"/>
                    </a:prstClr>
                  </a:solidFill>
                  <a:latin typeface="Arial"/>
                </a:rPr>
                <a:t>   transverse momentum (Å</a:t>
              </a:r>
              <a:r>
                <a:rPr lang="en-US" sz="1200" b="1" i="1" baseline="30000" dirty="0" smtClean="0">
                  <a:solidFill>
                    <a:prstClr val="white">
                      <a:lumMod val="85000"/>
                    </a:prstClr>
                  </a:solidFill>
                  <a:latin typeface="Arial"/>
                </a:rPr>
                <a:t>-1</a:t>
              </a:r>
              <a:r>
                <a:rPr lang="en-US" sz="1200" b="1" i="1" dirty="0" smtClean="0">
                  <a:solidFill>
                    <a:prstClr val="white">
                      <a:lumMod val="85000"/>
                    </a:prstClr>
                  </a:solidFill>
                  <a:latin typeface="Arial"/>
                </a:rPr>
                <a:t>)</a:t>
              </a:r>
              <a:endParaRPr lang="en-US" sz="1200" b="1" i="1" dirty="0">
                <a:solidFill>
                  <a:prstClr val="white">
                    <a:lumMod val="85000"/>
                  </a:prstClr>
                </a:solidFill>
                <a:latin typeface="Arial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515249" y="5582709"/>
            <a:ext cx="201286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Localized emission in </a:t>
            </a: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energy </a:t>
            </a:r>
            <a:r>
              <a:rPr lang="en-US" sz="1200" b="1" i="1" dirty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and momentum</a:t>
            </a:r>
          </a:p>
        </p:txBody>
      </p:sp>
    </p:spTree>
    <p:extLst>
      <p:ext uri="{BB962C8B-B14F-4D97-AF65-F5344CB8AC3E}">
        <p14:creationId xmlns:p14="http://schemas.microsoft.com/office/powerpoint/2010/main" val="18313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603163" y="215900"/>
            <a:ext cx="7701427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Leveraging the effective mass?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/>
          <a:srcRect r="54473"/>
          <a:stretch/>
        </p:blipFill>
        <p:spPr bwMode="auto">
          <a:xfrm>
            <a:off x="165968" y="1102826"/>
            <a:ext cx="2482239" cy="21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086" y="3495138"/>
            <a:ext cx="281686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946" y="3495137"/>
            <a:ext cx="281686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3581399"/>
            <a:ext cx="276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Estimates for response time and MTE: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92186" y="4534139"/>
                <a:ext cx="1856021" cy="1413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𝜏</m:t>
                      </m:r>
                      <m:r>
                        <a:rPr lang="en-US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MTE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𝑔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6" y="4534139"/>
                <a:ext cx="1856021" cy="1413079"/>
              </a:xfrm>
              <a:prstGeom prst="rect">
                <a:avLst/>
              </a:prstGeom>
              <a:blipFill rotWithShape="0">
                <a:blip r:embed="rId6"/>
                <a:stretch>
                  <a:fillRect l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119016" y="1393996"/>
            <a:ext cx="3943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“narrow cone” has eluded us so far: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 the surface layer that scatters electron?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prevent this scattering? 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3" cstate="print"/>
          <a:srcRect l="58450"/>
          <a:stretch/>
        </p:blipFill>
        <p:spPr bwMode="auto">
          <a:xfrm>
            <a:off x="2648207" y="1046578"/>
            <a:ext cx="2265423" cy="21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3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694062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Sharp tips &amp; arrays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849957" cy="533400"/>
          </a:xfrm>
        </p:spPr>
        <p:txBody>
          <a:bodyPr/>
          <a:lstStyle/>
          <a:p>
            <a:r>
              <a:rPr lang="en-US" dirty="0" smtClean="0"/>
              <a:t>Some promising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24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286" y="1443210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Current Status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Sharp tips &amp; arrays </a:t>
            </a:r>
            <a:r>
              <a:rPr lang="en-US" sz="1600" b="1" dirty="0" smtClean="0">
                <a:solidFill>
                  <a:srgbClr val="151615"/>
                </a:solidFill>
              </a:rPr>
              <a:t>enhance local E-field </a:t>
            </a:r>
            <a:r>
              <a:rPr lang="en-US" sz="1600" dirty="0" smtClean="0">
                <a:solidFill>
                  <a:srgbClr val="151615"/>
                </a:solidFill>
              </a:rPr>
              <a:t>&amp;</a:t>
            </a:r>
            <a:r>
              <a:rPr lang="en-US" sz="1600" b="1" dirty="0" smtClean="0">
                <a:solidFill>
                  <a:srgbClr val="151615"/>
                </a:solidFill>
              </a:rPr>
              <a:t> reduce emission spot(s)</a:t>
            </a:r>
            <a:endParaRPr lang="en-US" sz="1600" dirty="0" smtClean="0">
              <a:solidFill>
                <a:srgbClr val="151615"/>
              </a:solidFill>
            </a:endParaRPr>
          </a:p>
          <a:p>
            <a:pPr marL="119062" lvl="1" defTabSz="457200" eaLnBrk="1" fontAlgn="t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151615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4721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Importance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Potential </a:t>
            </a:r>
            <a:r>
              <a:rPr lang="en-US" sz="1600" b="1" dirty="0" smtClean="0">
                <a:solidFill>
                  <a:srgbClr val="151615"/>
                </a:solidFill>
              </a:rPr>
              <a:t>enhancement in brightness by &gt;100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Can use these field-assisted photoemitters </a:t>
            </a:r>
            <a:r>
              <a:rPr lang="en-US" sz="1600" b="1" dirty="0" smtClean="0">
                <a:solidFill>
                  <a:srgbClr val="151615"/>
                </a:solidFill>
              </a:rPr>
              <a:t>in moderate E-field guns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5161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48068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Goals/Issues</a:t>
            </a:r>
          </a:p>
          <a:p>
            <a:pPr marL="119063" lvl="1" indent="-10953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Single tips </a:t>
            </a:r>
            <a:r>
              <a:rPr lang="en-US" sz="1600" dirty="0" smtClean="0">
                <a:solidFill>
                  <a:srgbClr val="151615"/>
                </a:solidFill>
              </a:rPr>
              <a:t>with low MTE material</a:t>
            </a:r>
          </a:p>
          <a:p>
            <a:pPr marL="119063" lvl="1" indent="-10953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Plasmonic hole arrays</a:t>
            </a:r>
          </a:p>
          <a:p>
            <a:pPr marL="236538" lvl="2" indent="-11271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51615"/>
                </a:solidFill>
              </a:rPr>
              <a:t>m</a:t>
            </a:r>
            <a:r>
              <a:rPr lang="en-US" sz="1600" dirty="0" smtClean="0">
                <a:solidFill>
                  <a:srgbClr val="151615"/>
                </a:solidFill>
              </a:rPr>
              <a:t>icrolenses are required to correct divergence</a:t>
            </a:r>
            <a:endParaRPr lang="en-US" sz="800" b="1" dirty="0" smtClean="0">
              <a:solidFill>
                <a:srgbClr val="151615"/>
              </a:solidFill>
            </a:endParaRPr>
          </a:p>
          <a:p>
            <a:pPr marL="119063" lvl="1" indent="-10953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Integration with e-gun</a:t>
            </a:r>
            <a:endParaRPr lang="en-US" sz="1600" b="1" dirty="0">
              <a:solidFill>
                <a:srgbClr val="15161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617" y="5886627"/>
            <a:ext cx="3025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432FF"/>
                </a:solidFill>
                <a:latin typeface="Arial"/>
              </a:rPr>
              <a:t>Nanotech. 25, 085203</a:t>
            </a:r>
            <a:endParaRPr lang="en-US" sz="1400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66948" y="4874570"/>
            <a:ext cx="262056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Alternative nano-array structure: light is coupled from the back</a:t>
            </a:r>
            <a:endParaRPr lang="en-US" sz="1200" b="1" i="1" dirty="0">
              <a:solidFill>
                <a:srgbClr val="151615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83850" y="5085751"/>
            <a:ext cx="244105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Example of a compact 50kV gun at University of Tohoku</a:t>
            </a:r>
            <a:endParaRPr lang="en-US" sz="1200" b="1" i="1" dirty="0">
              <a:solidFill>
                <a:srgbClr val="151615">
                  <a:lumMod val="75000"/>
                  <a:lumOff val="25000"/>
                </a:srgbClr>
              </a:solidFill>
              <a:latin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10103"/>
          <a:stretch/>
        </p:blipFill>
        <p:spPr>
          <a:xfrm>
            <a:off x="6403642" y="3525550"/>
            <a:ext cx="2282517" cy="153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3" y="4236321"/>
            <a:ext cx="2316721" cy="160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2" y="2656756"/>
            <a:ext cx="2124754" cy="150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925" t="19417" r="1653" b="11976"/>
          <a:stretch/>
        </p:blipFill>
        <p:spPr>
          <a:xfrm>
            <a:off x="3227943" y="3448282"/>
            <a:ext cx="2765234" cy="15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0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603163" y="215900"/>
            <a:ext cx="7701427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Start with just a single tip (suitable for UED)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03" y="1358716"/>
            <a:ext cx="2806700" cy="7239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46" y="1467899"/>
            <a:ext cx="1752600" cy="33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46" y="1498380"/>
            <a:ext cx="2590800" cy="172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66" y="3211657"/>
            <a:ext cx="2583180" cy="16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3" y="2525076"/>
            <a:ext cx="3816406" cy="217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4526" y="4739743"/>
            <a:ext cx="6577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Can we combine the following together</a:t>
            </a:r>
            <a:r>
              <a:rPr lang="en-US" dirty="0"/>
              <a:t>?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Properly shaped tip to improve the surface field;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A relatively high QE and low MTE photocathode materials;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Operation in transmission mode with sub-um laser spot size</a:t>
            </a:r>
          </a:p>
        </p:txBody>
      </p:sp>
    </p:spTree>
    <p:extLst>
      <p:ext uri="{BB962C8B-B14F-4D97-AF65-F5344CB8AC3E}">
        <p14:creationId xmlns:p14="http://schemas.microsoft.com/office/powerpoint/2010/main" val="17789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603163" y="215900"/>
            <a:ext cx="7701427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A word on lasers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1" name="Content Placeholder 21"/>
          <p:cNvSpPr>
            <a:spLocks noGrp="1"/>
          </p:cNvSpPr>
          <p:nvPr>
            <p:ph idx="1"/>
          </p:nvPr>
        </p:nvSpPr>
        <p:spPr>
          <a:xfrm>
            <a:off x="456103" y="1495829"/>
            <a:ext cx="8205983" cy="128253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For lowest MTE’s one needs tunable wavelength lasers;</a:t>
            </a:r>
          </a:p>
          <a:p>
            <a:r>
              <a:rPr lang="en-US" dirty="0">
                <a:solidFill>
                  <a:schemeClr val="tx1"/>
                </a:solidFill>
              </a:rPr>
              <a:t>Desired 3D distribution in free space is a uniformly filled ellipsoid </a:t>
            </a:r>
            <a:r>
              <a:rPr lang="en-US" dirty="0" smtClean="0">
                <a:solidFill>
                  <a:schemeClr val="tx1"/>
                </a:solidFill>
              </a:rPr>
              <a:t>⇒ </a:t>
            </a:r>
            <a:r>
              <a:rPr lang="en-US" dirty="0">
                <a:solidFill>
                  <a:schemeClr val="tx1"/>
                </a:solidFill>
              </a:rPr>
              <a:t>linear space </a:t>
            </a:r>
            <a:r>
              <a:rPr lang="en-US" dirty="0" smtClean="0">
                <a:solidFill>
                  <a:schemeClr val="tx1"/>
                </a:solidFill>
              </a:rPr>
              <a:t>charge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Actual ideal laser shape is convoluted </a:t>
            </a:r>
            <a:r>
              <a:rPr lang="en-US" dirty="0" smtClean="0">
                <a:solidFill>
                  <a:schemeClr val="tx1"/>
                </a:solidFill>
              </a:rPr>
              <a:t>by</a:t>
            </a:r>
          </a:p>
          <a:p>
            <a:pPr lvl="1"/>
            <a:r>
              <a:rPr lang="en-US" dirty="0"/>
              <a:t>The boundary condition of the cathode</a:t>
            </a:r>
          </a:p>
          <a:p>
            <a:pPr lvl="1"/>
            <a:r>
              <a:rPr lang="en-US" dirty="0"/>
              <a:t>Nonrelativistic energy / bunch compression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Advanced emittance compensation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52" y="4419599"/>
            <a:ext cx="2129804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6066" y="4415980"/>
            <a:ext cx="2083814" cy="198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00203" y="4073612"/>
            <a:ext cx="197361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desired laser shape</a:t>
            </a:r>
            <a:endParaRPr lang="en-US" sz="1600" i="1" dirty="0"/>
          </a:p>
        </p:txBody>
      </p:sp>
      <p:sp>
        <p:nvSpPr>
          <p:cNvPr id="10" name="Right Arrow 9"/>
          <p:cNvSpPr/>
          <p:nvPr/>
        </p:nvSpPr>
        <p:spPr>
          <a:xfrm>
            <a:off x="4796481" y="5181600"/>
            <a:ext cx="1143000" cy="304800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2330" y="4419598"/>
            <a:ext cx="2785128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55480" y="4081044"/>
            <a:ext cx="133882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smtClean="0"/>
              <a:t>after the gun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579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603163" y="215900"/>
            <a:ext cx="7701427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daptive transverse shaping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5082" y="5979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APL 105, </a:t>
            </a:r>
            <a:r>
              <a:rPr lang="en-US" dirty="0">
                <a:solidFill>
                  <a:schemeClr val="accent2"/>
                </a:solidFill>
              </a:rPr>
              <a:t>171109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PRSTAB 18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smtClean="0">
                <a:solidFill>
                  <a:schemeClr val="accent2"/>
                </a:solidFill>
              </a:rPr>
              <a:t>023401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2" y="920533"/>
            <a:ext cx="3568126" cy="21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429375" y="3711418"/>
            <a:ext cx="3139665" cy="1177977"/>
            <a:chOff x="152452" y="4632456"/>
            <a:chExt cx="3934093" cy="1550025"/>
          </a:xfrm>
        </p:grpSpPr>
        <p:pic>
          <p:nvPicPr>
            <p:cNvPr id="19" name="Picture 8" descr="https://www.classe.cornell.edu/elog/ERL+L0/150203_121442/NAKSb_offset_cathode_puck%23E_afteruse-highres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2" t="31332" r="12697" b="29961"/>
            <a:stretch/>
          </p:blipFill>
          <p:spPr bwMode="auto">
            <a:xfrm>
              <a:off x="2114932" y="4632456"/>
              <a:ext cx="1971613" cy="1509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15" t="34499" r="13805" b="33586"/>
            <a:stretch/>
          </p:blipFill>
          <p:spPr bwMode="auto">
            <a:xfrm>
              <a:off x="152452" y="4632456"/>
              <a:ext cx="1941153" cy="15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2" y="3711418"/>
            <a:ext cx="3795346" cy="144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92" y="920533"/>
            <a:ext cx="2924302" cy="121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75" y="2134879"/>
            <a:ext cx="2256912" cy="135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287" y="2166850"/>
            <a:ext cx="2442065" cy="13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47923"/>
          <a:stretch/>
        </p:blipFill>
        <p:spPr bwMode="auto">
          <a:xfrm>
            <a:off x="7785939" y="4905425"/>
            <a:ext cx="1200150" cy="113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6918" y="3041264"/>
            <a:ext cx="4326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Liquid crystal array is used as mask to attenuate the transverse distribution of the laser “point to point” to match the desired profile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153" y="5079873"/>
            <a:ext cx="339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Easy to implement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Fast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Above 30% efficiency (flat top)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27556" y="1203869"/>
            <a:ext cx="176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C</a:t>
            </a:r>
            <a:r>
              <a:rPr lang="en-US" sz="1600" b="1" dirty="0" smtClean="0">
                <a:solidFill>
                  <a:srgbClr val="C00000"/>
                </a:solidFill>
              </a:rPr>
              <a:t>an also directly shape the e-beam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82918" y="4081891"/>
            <a:ext cx="164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Real QE maps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50129" y="3488010"/>
            <a:ext cx="164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fresh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38866" y="3488010"/>
            <a:ext cx="164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used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4937" y="4921960"/>
            <a:ext cx="2286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Shape the laser beam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to compensate for QE using e-beam feedback</a:t>
            </a:r>
          </a:p>
        </p:txBody>
      </p:sp>
      <p:pic>
        <p:nvPicPr>
          <p:cNvPr id="34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4" t="11619"/>
          <a:stretch/>
        </p:blipFill>
        <p:spPr bwMode="auto">
          <a:xfrm>
            <a:off x="4469716" y="4905425"/>
            <a:ext cx="1125222" cy="113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67853" y="1377653"/>
            <a:ext cx="453681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Damage threshold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2.6</a:t>
            </a:r>
            <a:r>
              <a:rPr lang="en-US" sz="2800" b="1" dirty="0">
                <a:solidFill>
                  <a:srgbClr val="FF0000"/>
                </a:solidFill>
              </a:rPr>
              <a:t>  W/cm</a:t>
            </a:r>
            <a:r>
              <a:rPr lang="en-US" sz="2800" b="1" baseline="30000" dirty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 average </a:t>
            </a:r>
            <a:r>
              <a:rPr lang="en-US" sz="2800" b="1" dirty="0" smtClean="0">
                <a:solidFill>
                  <a:srgbClr val="FF0000"/>
                </a:solidFill>
              </a:rPr>
              <a:t>power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100</a:t>
            </a:r>
            <a:r>
              <a:rPr lang="en-US" sz="2800" b="1" dirty="0">
                <a:solidFill>
                  <a:srgbClr val="FF0000"/>
                </a:solidFill>
              </a:rPr>
              <a:t>  </a:t>
            </a:r>
            <a:r>
              <a:rPr lang="en-US" sz="2800" b="1" dirty="0" smtClean="0">
                <a:solidFill>
                  <a:srgbClr val="FF0000"/>
                </a:solidFill>
              </a:rPr>
              <a:t>MW/cm</a:t>
            </a:r>
            <a:r>
              <a:rPr lang="en-US" sz="2800" b="1" baseline="30000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peak </a:t>
            </a:r>
            <a:r>
              <a:rPr lang="en-US" sz="2800" b="1" dirty="0" smtClean="0">
                <a:solidFill>
                  <a:srgbClr val="FF0000"/>
                </a:solidFill>
              </a:rPr>
              <a:t>power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694062"/>
            <a:ext cx="9144000" cy="58591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Cold emission from Rydberg states of gases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Some promising directions – merging in new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>
                <a:solidFill>
                  <a:srgbClr val="9F0927"/>
                </a:solidFill>
              </a:rPr>
              <a:pPr/>
              <a:t>28</a:t>
            </a:fld>
            <a:endParaRPr lang="en-US" dirty="0">
              <a:solidFill>
                <a:srgbClr val="9F0927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286" y="1443210"/>
            <a:ext cx="2878156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Current Status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Laser-cooled atoms with narrow energy states</a:t>
            </a:r>
            <a:endParaRPr lang="en-US" sz="1600" b="1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Measured beam temperature: </a:t>
            </a:r>
            <a:r>
              <a:rPr lang="en-US" sz="1600" i="1" dirty="0" smtClean="0">
                <a:solidFill>
                  <a:srgbClr val="151615"/>
                </a:solidFill>
              </a:rPr>
              <a:t>T </a:t>
            </a:r>
            <a:r>
              <a:rPr lang="en-US" sz="1600" dirty="0" smtClean="0">
                <a:solidFill>
                  <a:srgbClr val="151615"/>
                </a:solidFill>
              </a:rPr>
              <a:t>~ 30K!</a:t>
            </a: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 dirty="0">
              <a:solidFill>
                <a:srgbClr val="151615"/>
              </a:solidFill>
            </a:endParaRPr>
          </a:p>
          <a:p>
            <a:pPr marL="119063" indent="-119063" defTabSz="457200" eaLnBrk="1" fontAlgn="t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But </a:t>
            </a:r>
            <a:r>
              <a:rPr lang="en-US" sz="1600" b="1" dirty="0" smtClean="0">
                <a:solidFill>
                  <a:srgbClr val="151615"/>
                </a:solidFill>
              </a:rPr>
              <a:t>limited number of electrons</a:t>
            </a:r>
            <a:r>
              <a:rPr lang="en-US" sz="1600" dirty="0" smtClean="0">
                <a:solidFill>
                  <a:srgbClr val="151615"/>
                </a:solidFill>
              </a:rPr>
              <a:t> per pulse (~10</a:t>
            </a:r>
            <a:r>
              <a:rPr lang="en-US" sz="1600" baseline="30000" dirty="0" smtClean="0">
                <a:solidFill>
                  <a:srgbClr val="151615"/>
                </a:solidFill>
              </a:rPr>
              <a:t>4</a:t>
            </a:r>
            <a:r>
              <a:rPr lang="en-US" sz="1600" dirty="0" smtClean="0">
                <a:solidFill>
                  <a:srgbClr val="151615"/>
                </a:solidFill>
              </a:rPr>
              <a:t>); still should be useful for UED.</a:t>
            </a:r>
            <a:endParaRPr lang="en-US" sz="1600" dirty="0">
              <a:solidFill>
                <a:srgbClr val="151615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4721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Importance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Potential </a:t>
            </a:r>
            <a:r>
              <a:rPr lang="en-US" sz="1600" b="1" dirty="0" smtClean="0">
                <a:solidFill>
                  <a:srgbClr val="151615"/>
                </a:solidFill>
              </a:rPr>
              <a:t>improvement in brightness by ~100</a:t>
            </a: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rgbClr val="151615"/>
              </a:solidFill>
            </a:endParaRPr>
          </a:p>
          <a:p>
            <a:pPr marL="119063" lvl="1" indent="-1190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151615"/>
                </a:solidFill>
              </a:rPr>
              <a:t>New limits to brightness e.g. binary e</a:t>
            </a:r>
            <a:r>
              <a:rPr lang="en-US" sz="1600" baseline="30000" dirty="0" smtClean="0">
                <a:solidFill>
                  <a:srgbClr val="151615"/>
                </a:solidFill>
              </a:rPr>
              <a:t>–</a:t>
            </a:r>
            <a:r>
              <a:rPr lang="en-US" sz="1600" dirty="0" smtClean="0">
                <a:solidFill>
                  <a:srgbClr val="151615"/>
                </a:solidFill>
              </a:rPr>
              <a:t>e</a:t>
            </a:r>
            <a:r>
              <a:rPr lang="en-US" sz="1600" baseline="30000" dirty="0" smtClean="0">
                <a:solidFill>
                  <a:srgbClr val="151615"/>
                </a:solidFill>
              </a:rPr>
              <a:t>–</a:t>
            </a:r>
            <a:r>
              <a:rPr lang="en-US" sz="1600" dirty="0" smtClean="0">
                <a:solidFill>
                  <a:srgbClr val="151615"/>
                </a:solidFill>
              </a:rPr>
              <a:t> scattering in the beam</a:t>
            </a:r>
            <a:endParaRPr lang="en-US" sz="1600" dirty="0">
              <a:solidFill>
                <a:srgbClr val="15161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48068" y="1443210"/>
            <a:ext cx="2880360" cy="48364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F0927"/>
                </a:solidFill>
              </a:rPr>
              <a:t>Goals</a:t>
            </a:r>
          </a:p>
          <a:p>
            <a:pPr marL="119063" lvl="1" indent="-10953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151615"/>
                </a:solidFill>
              </a:rPr>
              <a:t>Integrate </a:t>
            </a:r>
            <a:r>
              <a:rPr lang="en-US" sz="1600" dirty="0" smtClean="0">
                <a:solidFill>
                  <a:srgbClr val="151615"/>
                </a:solidFill>
              </a:rPr>
              <a:t>magneto-optical trap </a:t>
            </a:r>
            <a:r>
              <a:rPr lang="en-US" sz="1600" b="1" dirty="0" smtClean="0">
                <a:solidFill>
                  <a:srgbClr val="151615"/>
                </a:solidFill>
              </a:rPr>
              <a:t>into the actual accelerating structure </a:t>
            </a:r>
            <a:r>
              <a:rPr lang="en-US" sz="1600" dirty="0" smtClean="0">
                <a:solidFill>
                  <a:srgbClr val="151615"/>
                </a:solidFill>
              </a:rPr>
              <a:t>to optimize beam properties</a:t>
            </a:r>
            <a:endParaRPr lang="en-US" sz="1600" b="1" dirty="0" smtClean="0">
              <a:solidFill>
                <a:srgbClr val="151615"/>
              </a:solidFill>
            </a:endParaRPr>
          </a:p>
          <a:p>
            <a:pPr marL="9525" lvl="1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5161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726" y="4105491"/>
            <a:ext cx="3025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0432FF"/>
                </a:solidFill>
                <a:latin typeface="Arial"/>
              </a:rPr>
              <a:t>Nat.Comm</a:t>
            </a:r>
            <a:r>
              <a:rPr lang="en-US" sz="1600" dirty="0">
                <a:solidFill>
                  <a:srgbClr val="0432FF"/>
                </a:solidFill>
                <a:latin typeface="Arial"/>
              </a:rPr>
              <a:t>.</a:t>
            </a:r>
            <a:r>
              <a:rPr lang="en-US" sz="1600" dirty="0" smtClean="0">
                <a:solidFill>
                  <a:srgbClr val="0432FF"/>
                </a:solidFill>
                <a:latin typeface="Arial"/>
              </a:rPr>
              <a:t> 4, </a:t>
            </a:r>
            <a:r>
              <a:rPr lang="is-IS" sz="1600" dirty="0">
                <a:solidFill>
                  <a:srgbClr val="0432FF"/>
                </a:solidFill>
                <a:latin typeface="Arial"/>
              </a:rPr>
              <a:t>1693</a:t>
            </a:r>
            <a:endParaRPr lang="en-US" sz="1600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91808" y="5363583"/>
            <a:ext cx="3025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k-SK" sz="1400" dirty="0" err="1" smtClean="0">
                <a:solidFill>
                  <a:srgbClr val="0432FF"/>
                </a:solidFill>
                <a:latin typeface="Arial"/>
              </a:rPr>
              <a:t>J.Phys.B</a:t>
            </a:r>
            <a:r>
              <a:rPr lang="sk-SK" sz="1400" dirty="0">
                <a:solidFill>
                  <a:srgbClr val="0432FF"/>
                </a:solidFill>
                <a:latin typeface="Arial"/>
              </a:rPr>
              <a:t>: </a:t>
            </a:r>
            <a:r>
              <a:rPr lang="sk-SK" sz="1400" dirty="0" smtClean="0">
                <a:solidFill>
                  <a:srgbClr val="0432FF"/>
                </a:solidFill>
                <a:latin typeface="Arial"/>
              </a:rPr>
              <a:t>AMO </a:t>
            </a:r>
            <a:r>
              <a:rPr lang="sk-SK" sz="1400" dirty="0" err="1" smtClean="0">
                <a:solidFill>
                  <a:srgbClr val="0432FF"/>
                </a:solidFill>
                <a:latin typeface="Arial"/>
              </a:rPr>
              <a:t>Phys</a:t>
            </a:r>
            <a:r>
              <a:rPr lang="sk-SK" sz="1400" dirty="0" smtClean="0">
                <a:solidFill>
                  <a:srgbClr val="0432FF"/>
                </a:solidFill>
                <a:latin typeface="Arial"/>
              </a:rPr>
              <a:t>. 47, 234009</a:t>
            </a:r>
            <a:endParaRPr lang="en-US" sz="1400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6538" y="5644770"/>
            <a:ext cx="236836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151615">
                    <a:lumMod val="75000"/>
                    <a:lumOff val="25000"/>
                  </a:srgbClr>
                </a:solidFill>
                <a:latin typeface="Arial"/>
              </a:rPr>
              <a:t>random electron placement ⇒ beam temperature increase</a:t>
            </a:r>
            <a:endParaRPr lang="en-US" sz="1200" b="1" i="1" dirty="0">
              <a:solidFill>
                <a:srgbClr val="151615">
                  <a:lumMod val="75000"/>
                  <a:lumOff val="25000"/>
                </a:srgbClr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85936" y="3196411"/>
            <a:ext cx="2234476" cy="2105719"/>
            <a:chOff x="3485936" y="3196411"/>
            <a:chExt cx="2234476" cy="210571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5936" y="3196411"/>
              <a:ext cx="2234476" cy="2105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Rectangle 22"/>
            <p:cNvSpPr/>
            <p:nvPr/>
          </p:nvSpPr>
          <p:spPr>
            <a:xfrm rot="21380439">
              <a:off x="3559521" y="4368791"/>
              <a:ext cx="370126" cy="1318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1" dirty="0" smtClean="0">
                  <a:solidFill>
                    <a:srgbClr val="151615"/>
                  </a:solidFill>
                  <a:latin typeface="Calibri" charset="0"/>
                  <a:ea typeface="Calibri" charset="0"/>
                  <a:cs typeface="Calibri" charset="0"/>
                </a:rPr>
                <a:t>Lasers</a:t>
              </a:r>
              <a:endParaRPr lang="en-US" sz="1000" b="1" i="1" dirty="0">
                <a:solidFill>
                  <a:srgbClr val="15161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38816" y="5008183"/>
              <a:ext cx="280966" cy="132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1" dirty="0" smtClean="0">
                  <a:solidFill>
                    <a:srgbClr val="151615"/>
                  </a:solidFill>
                  <a:latin typeface="Calibri" charset="0"/>
                  <a:ea typeface="Calibri" charset="0"/>
                  <a:cs typeface="Calibri" charset="0"/>
                </a:rPr>
                <a:t>Coils</a:t>
              </a:r>
              <a:endParaRPr lang="en-US" sz="1000" b="1" i="1" dirty="0">
                <a:solidFill>
                  <a:srgbClr val="15161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9769" y="2558689"/>
            <a:ext cx="2742431" cy="1563587"/>
            <a:chOff x="-1110911" y="1933479"/>
            <a:chExt cx="5446343" cy="3105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10911" y="1933480"/>
              <a:ext cx="2836297" cy="310521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613" y="1933479"/>
              <a:ext cx="2823819" cy="3105213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657" y="3316396"/>
            <a:ext cx="2032613" cy="23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26" name="Rectangle 10"/>
          <p:cNvSpPr>
            <a:spLocks noChangeArrowheads="1"/>
          </p:cNvSpPr>
          <p:nvPr/>
        </p:nvSpPr>
        <p:spPr bwMode="auto">
          <a:xfrm>
            <a:off x="1114550" y="215900"/>
            <a:ext cx="6928903" cy="9017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Summary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3" name="Content Placeholder 21"/>
          <p:cNvSpPr>
            <a:spLocks noGrp="1"/>
          </p:cNvSpPr>
          <p:nvPr>
            <p:ph idx="1"/>
          </p:nvPr>
        </p:nvSpPr>
        <p:spPr>
          <a:xfrm>
            <a:off x="335280" y="1695592"/>
            <a:ext cx="8487444" cy="27523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Improvement in beam brightness by ~100 is in view;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Principal impact points known &amp; promising directions identified;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Provided the effort and funding momentum </a:t>
            </a:r>
            <a:r>
              <a:rPr lang="en-US" dirty="0" smtClean="0">
                <a:solidFill>
                  <a:schemeClr val="tx1"/>
                </a:solidFill>
              </a:rPr>
              <a:t>is maintained, </a:t>
            </a:r>
            <a:r>
              <a:rPr lang="en-US" dirty="0">
                <a:solidFill>
                  <a:schemeClr val="tx1"/>
                </a:solidFill>
              </a:rPr>
              <a:t>we should see much progress; breakthroughs possible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26" y="3767289"/>
            <a:ext cx="1963683" cy="14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321350" y="2746225"/>
            <a:ext cx="2970034" cy="990339"/>
          </a:xfrm>
          <a:prstGeom prst="rect">
            <a:avLst/>
          </a:prstGeom>
          <a:solidFill>
            <a:srgbClr val="E3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Brightness limit at the cathode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1800" b="0" dirty="0" smtClean="0">
                <a:solidFill>
                  <a:schemeClr val="accent2"/>
                </a:solidFill>
              </a:rPr>
              <a:t>PRL 102, 104801; PRSTAB 17, 024201</a:t>
            </a:r>
            <a:endParaRPr lang="en-US" sz="1800" b="0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6630"/>
            <a:ext cx="8229600" cy="69436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	Aspect ratio: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707" y="1444825"/>
            <a:ext cx="4771768" cy="697912"/>
          </a:xfrm>
          <a:prstGeom prst="rect">
            <a:avLst/>
          </a:prstGeo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722659" y="3794510"/>
            <a:ext cx="304800" cy="12192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659159" y="3794510"/>
            <a:ext cx="304800" cy="1219200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084609" y="4340610"/>
            <a:ext cx="384175" cy="103188"/>
          </a:xfrm>
          <a:prstGeom prst="rightArrow">
            <a:avLst>
              <a:gd name="adj1" fmla="val 50000"/>
              <a:gd name="adj2" fmla="val 9307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095722" y="444856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171922" y="4510473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15054" y="2776950"/>
            <a:ext cx="2522599" cy="990339"/>
            <a:chOff x="5047784" y="5333848"/>
            <a:chExt cx="2522599" cy="990339"/>
          </a:xfrm>
        </p:grpSpPr>
        <p:sp>
          <p:nvSpPr>
            <p:cNvPr id="15" name="Rectangle 14"/>
            <p:cNvSpPr/>
            <p:nvPr/>
          </p:nvSpPr>
          <p:spPr>
            <a:xfrm>
              <a:off x="5047784" y="5333848"/>
              <a:ext cx="2522599" cy="990339"/>
            </a:xfrm>
            <a:prstGeom prst="rect">
              <a:avLst/>
            </a:prstGeom>
            <a:solidFill>
              <a:srgbClr val="E3F9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2135" y="5428075"/>
              <a:ext cx="1946611" cy="73121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19281" y="2292672"/>
            <a:ext cx="20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 &gt;&gt; 1 (Pancake)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0527" y="2292672"/>
            <a:ext cx="1533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 ≤ 1 (Cigar)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464" y="3894821"/>
            <a:ext cx="1176633" cy="6857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6189" y="4068428"/>
            <a:ext cx="1646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min laser spot: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8930" y="2784313"/>
            <a:ext cx="2437073" cy="9049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458" y="3894821"/>
            <a:ext cx="1467003" cy="729852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>
            <a:off x="4572000" y="2440956"/>
            <a:ext cx="0" cy="4071055"/>
          </a:xfrm>
          <a:prstGeom prst="line">
            <a:avLst/>
          </a:prstGeom>
          <a:noFill/>
          <a:ln w="22225" cap="flat" cmpd="dbl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2" name="Rectangle 31"/>
          <p:cNvSpPr/>
          <p:nvPr/>
        </p:nvSpPr>
        <p:spPr>
          <a:xfrm>
            <a:off x="5498154" y="4691445"/>
            <a:ext cx="1542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laser duration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5895547" y="4612317"/>
            <a:ext cx="221047" cy="15825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776300" y="5527997"/>
            <a:ext cx="2882859" cy="1110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CC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kern="0" dirty="0">
                <a:solidFill>
                  <a:schemeClr val="tx1"/>
                </a:solidFill>
              </a:rPr>
              <a:t>L</a:t>
            </a:r>
            <a:r>
              <a:rPr lang="en-US" sz="1800" kern="0" dirty="0" smtClean="0">
                <a:solidFill>
                  <a:schemeClr val="tx1"/>
                </a:solidFill>
              </a:rPr>
              <a:t>arge charges</a:t>
            </a:r>
          </a:p>
          <a:p>
            <a:pPr>
              <a:buFont typeface="Arial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</a:rPr>
              <a:t>Moderate gradients</a:t>
            </a:r>
          </a:p>
          <a:p>
            <a:pPr>
              <a:buFont typeface="Arial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</a:rPr>
              <a:t>Shortest pulses</a:t>
            </a:r>
          </a:p>
        </p:txBody>
      </p: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5083122" y="5688383"/>
            <a:ext cx="3302353" cy="69837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CC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</a:rPr>
              <a:t>Small charges (e.g. UED)</a:t>
            </a:r>
          </a:p>
          <a:p>
            <a:pPr>
              <a:buFont typeface="Arial" charset="0"/>
              <a:buChar char="•"/>
            </a:pPr>
            <a:r>
              <a:rPr lang="en-US" sz="1800" kern="0" dirty="0" smtClean="0">
                <a:solidFill>
                  <a:schemeClr val="tx1"/>
                </a:solidFill>
              </a:rPr>
              <a:t>High gradients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7840" y="5159660"/>
            <a:ext cx="7945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kern="0" dirty="0"/>
              <a:t>Important </a:t>
            </a:r>
            <a:r>
              <a:rPr lang="en-US" b="1" kern="0" dirty="0" smtClean="0"/>
              <a:t>when: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Best MTE’s today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4693941" y="2241214"/>
            <a:ext cx="4348662" cy="34946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Metals </a:t>
            </a:r>
          </a:p>
          <a:p>
            <a:pPr lvl="1"/>
            <a:r>
              <a:rPr lang="en-US" sz="4000" b="1" dirty="0" smtClean="0"/>
              <a:t>25-40 meV </a:t>
            </a:r>
            <a:r>
              <a:rPr lang="en-US" sz="4000" dirty="0" smtClean="0"/>
              <a:t>near threshold 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Very low QE&lt;10</a:t>
            </a:r>
            <a:r>
              <a:rPr lang="en-US" sz="4000" baseline="30000" dirty="0" smtClean="0">
                <a:solidFill>
                  <a:srgbClr val="FF0000"/>
                </a:solidFill>
              </a:rPr>
              <a:t>-7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 smtClean="0"/>
              <a:t>Alkali-</a:t>
            </a:r>
            <a:r>
              <a:rPr lang="en-US" sz="4000" dirty="0" err="1" smtClean="0"/>
              <a:t>antimonides</a:t>
            </a:r>
            <a:endParaRPr lang="en-US" sz="4000" dirty="0" smtClean="0"/>
          </a:p>
          <a:p>
            <a:pPr lvl="1"/>
            <a:r>
              <a:rPr lang="en-US" sz="4000" b="1" dirty="0" smtClean="0"/>
              <a:t>25-40 meV</a:t>
            </a:r>
            <a:r>
              <a:rPr lang="en-US" sz="4000" dirty="0" smtClean="0"/>
              <a:t> near threshold 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Low QE &lt;10</a:t>
            </a:r>
            <a:r>
              <a:rPr lang="en-US" sz="4000" baseline="30000" dirty="0" smtClean="0">
                <a:solidFill>
                  <a:srgbClr val="FF0000"/>
                </a:solidFill>
              </a:rPr>
              <a:t>-4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 smtClean="0"/>
              <a:t>GaAs/(</a:t>
            </a:r>
            <a:r>
              <a:rPr lang="en-US" sz="4000" dirty="0" err="1" smtClean="0"/>
              <a:t>Cs,O</a:t>
            </a:r>
            <a:r>
              <a:rPr lang="en-US" sz="4000" dirty="0" smtClean="0"/>
              <a:t>)</a:t>
            </a:r>
          </a:p>
          <a:p>
            <a:pPr lvl="1"/>
            <a:r>
              <a:rPr lang="en-US" sz="4000" b="1" dirty="0" smtClean="0"/>
              <a:t>25-40 meV </a:t>
            </a:r>
            <a:r>
              <a:rPr lang="en-US" sz="4000" dirty="0" smtClean="0"/>
              <a:t>near threshold</a:t>
            </a:r>
          </a:p>
          <a:p>
            <a:pPr lvl="1"/>
            <a:r>
              <a:rPr lang="en-US" sz="4000" dirty="0" smtClean="0">
                <a:solidFill>
                  <a:srgbClr val="FF0000"/>
                </a:solidFill>
              </a:rPr>
              <a:t>Very long response time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972978" y="1393825"/>
            <a:ext cx="711200" cy="50905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72978" y="3082127"/>
            <a:ext cx="71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80241" y="4782911"/>
            <a:ext cx="71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71522" y="1186055"/>
            <a:ext cx="929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1 eV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7680" y="2852587"/>
            <a:ext cx="155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100 meV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47952" y="6220233"/>
            <a:ext cx="114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1</a:t>
            </a:r>
            <a:r>
              <a:rPr lang="en-US" sz="2000" b="1" dirty="0" smtClean="0">
                <a:solidFill>
                  <a:schemeClr val="accent2"/>
                </a:solidFill>
              </a:rPr>
              <a:t> meV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1311" y="4554058"/>
            <a:ext cx="142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10 meV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9" name="Right Brace 38"/>
          <p:cNvSpPr/>
          <p:nvPr/>
        </p:nvSpPr>
        <p:spPr>
          <a:xfrm>
            <a:off x="4074337" y="1393825"/>
            <a:ext cx="394138" cy="1451223"/>
          </a:xfrm>
          <a:prstGeom prst="rightBrace">
            <a:avLst>
              <a:gd name="adj1" fmla="val 8333"/>
              <a:gd name="adj2" fmla="val 206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67330" y="1416888"/>
            <a:ext cx="374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Practically used MTE’s</a:t>
            </a:r>
            <a:endParaRPr lang="en-US" sz="24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691441" y="4104997"/>
            <a:ext cx="16985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39525" y="6216972"/>
            <a:ext cx="6613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Left Brace 42"/>
          <p:cNvSpPr/>
          <p:nvPr/>
        </p:nvSpPr>
        <p:spPr>
          <a:xfrm>
            <a:off x="4439525" y="2107079"/>
            <a:ext cx="535573" cy="3420427"/>
          </a:xfrm>
          <a:prstGeom prst="leftBrace">
            <a:avLst>
              <a:gd name="adj1" fmla="val 8333"/>
              <a:gd name="adj2" fmla="val 5878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>
            <a:off x="4247328" y="5949563"/>
            <a:ext cx="197069" cy="53481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199748" y="5826187"/>
            <a:ext cx="348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MTE limited by </a:t>
            </a:r>
            <a:r>
              <a:rPr lang="en-US" sz="2400" i="1" dirty="0" smtClean="0"/>
              <a:t>disorder induced heating (DIH)</a:t>
            </a:r>
            <a:endParaRPr lang="en-US" sz="24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2646646" y="3689500"/>
            <a:ext cx="182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Why this limit??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38018" y="740253"/>
                <a:ext cx="150836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𝐌𝐓𝐄</m:t>
                      </m:r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18" y="740253"/>
                <a:ext cx="1508362" cy="5186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657533" y="804437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emittance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669089" y="2832868"/>
            <a:ext cx="1622842" cy="5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80"/>
              </a:lnSpc>
            </a:pPr>
            <a:r>
              <a:rPr lang="en-US" sz="2000" b="1" dirty="0" smtClean="0"/>
              <a:t>0.44 um / mm-</a:t>
            </a:r>
            <a:r>
              <a:rPr lang="en-US" sz="2000" b="1" dirty="0" err="1" smtClean="0"/>
              <a:t>rms</a:t>
            </a:r>
            <a:endParaRPr lang="en-US" sz="2000" b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2652221" y="4541700"/>
            <a:ext cx="1622842" cy="5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80"/>
              </a:lnSpc>
            </a:pPr>
            <a:r>
              <a:rPr lang="en-US" sz="2000" b="1" dirty="0" smtClean="0"/>
              <a:t>0.14 um / mm-</a:t>
            </a:r>
            <a:r>
              <a:rPr lang="en-US" sz="2000" b="1" dirty="0" err="1" smtClean="0"/>
              <a:t>rms</a:t>
            </a:r>
            <a:endParaRPr lang="en-US" sz="2000" b="1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2666689" y="6201278"/>
            <a:ext cx="1622842" cy="5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80"/>
              </a:lnSpc>
            </a:pPr>
            <a:r>
              <a:rPr lang="en-US" sz="2000" b="1" dirty="0" smtClean="0"/>
              <a:t>0.04 um / mm-</a:t>
            </a:r>
            <a:r>
              <a:rPr lang="en-US" sz="2000" b="1" dirty="0" err="1" smtClean="0"/>
              <a:t>rms</a:t>
            </a:r>
            <a:endParaRPr lang="en-US" sz="20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2666689" y="1226350"/>
            <a:ext cx="1622842" cy="5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80"/>
              </a:lnSpc>
            </a:pPr>
            <a:r>
              <a:rPr lang="en-US" sz="2000" b="1" dirty="0" smtClean="0"/>
              <a:t>1.4 um / mm-</a:t>
            </a:r>
            <a:r>
              <a:rPr lang="en-US" sz="2000" b="1" dirty="0" err="1" smtClean="0"/>
              <a:t>rms</a:t>
            </a:r>
            <a:endParaRPr lang="en-US" sz="2000" b="1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597951" y="1385477"/>
            <a:ext cx="1098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Log-scale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43" grpId="0" animBg="1"/>
      <p:bldP spid="44" grpId="0" animBg="1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2" y="1948538"/>
            <a:ext cx="2147968" cy="24369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00100" y="249853"/>
            <a:ext cx="6511412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“</a:t>
            </a:r>
            <a:r>
              <a:rPr lang="en-US" smtClean="0">
                <a:solidFill>
                  <a:schemeClr val="accent2"/>
                </a:solidFill>
              </a:rPr>
              <a:t>There once were </a:t>
            </a:r>
            <a:r>
              <a:rPr lang="en-US" dirty="0" smtClean="0">
                <a:solidFill>
                  <a:schemeClr val="accent2"/>
                </a:solidFill>
              </a:rPr>
              <a:t>three </a:t>
            </a:r>
            <a:r>
              <a:rPr lang="en-US" smtClean="0">
                <a:solidFill>
                  <a:schemeClr val="accent2"/>
                </a:solidFill>
              </a:rPr>
              <a:t>great 	whales that upheld </a:t>
            </a:r>
            <a:r>
              <a:rPr lang="en-US" dirty="0" smtClean="0">
                <a:solidFill>
                  <a:schemeClr val="accent2"/>
                </a:solidFill>
              </a:rPr>
              <a:t>the earth...”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200" y="1947933"/>
            <a:ext cx="8229600" cy="4525963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				                	</a:t>
            </a:r>
            <a:r>
              <a:rPr lang="en-US" dirty="0" smtClean="0">
                <a:solidFill>
                  <a:schemeClr val="accent2"/>
                </a:solidFill>
              </a:rPr>
              <a:t>plus variants...</a:t>
            </a:r>
          </a:p>
          <a:p>
            <a:pPr>
              <a:buNone/>
            </a:pPr>
            <a:endParaRPr lang="en-US" sz="1000" dirty="0" smtClean="0">
              <a:solidFill>
                <a:schemeClr val="tx1"/>
              </a:solidFill>
              <a:sym typeface="Symbol"/>
            </a:endParaRP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Each technology forces one to adopt other (not so pleasant) things: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E.g. h</a:t>
            </a:r>
            <a:r>
              <a:rPr lang="en-US" dirty="0" smtClean="0"/>
              <a:t>eat </a:t>
            </a:r>
            <a:r>
              <a:rPr lang="en-US" dirty="0"/>
              <a:t>or vacuum management in </a:t>
            </a:r>
            <a:r>
              <a:rPr lang="en-US" dirty="0" smtClean="0"/>
              <a:t>NCRF;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</a:t>
            </a:r>
            <a:r>
              <a:rPr lang="en-US" dirty="0" smtClean="0"/>
              <a:t>se of moderate gradients in DC guns;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Their own specific challenges in SRF guns...</a:t>
            </a:r>
          </a:p>
          <a:p>
            <a:pPr lvl="1">
              <a:buClr>
                <a:schemeClr val="tx1"/>
              </a:buClr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hteck 31"/>
          <p:cNvSpPr/>
          <p:nvPr/>
        </p:nvSpPr>
        <p:spPr>
          <a:xfrm>
            <a:off x="541338" y="3578613"/>
            <a:ext cx="2374900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feld 34"/>
          <p:cNvSpPr txBox="1"/>
          <p:nvPr/>
        </p:nvSpPr>
        <p:spPr>
          <a:xfrm>
            <a:off x="985846" y="1713555"/>
            <a:ext cx="1313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+mj-lt"/>
              </a:rPr>
              <a:t>NCRF gun</a:t>
            </a:r>
            <a:endParaRPr lang="en-US" b="1" i="1" dirty="0">
              <a:latin typeface="+mj-lt"/>
            </a:endParaRPr>
          </a:p>
        </p:txBody>
      </p:sp>
      <p:sp>
        <p:nvSpPr>
          <p:cNvPr id="29" name="Textfeld 34"/>
          <p:cNvSpPr txBox="1"/>
          <p:nvPr/>
        </p:nvSpPr>
        <p:spPr>
          <a:xfrm>
            <a:off x="3688720" y="1713555"/>
            <a:ext cx="13260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HVDC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gun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180696" y="1712490"/>
            <a:ext cx="3873500" cy="2150631"/>
            <a:chOff x="5270500" y="1805807"/>
            <a:chExt cx="3873500" cy="2150631"/>
          </a:xfrm>
        </p:grpSpPr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5270500" y="2210188"/>
              <a:ext cx="3873500" cy="1746250"/>
              <a:chOff x="3057" y="1797"/>
              <a:chExt cx="2440" cy="1100"/>
            </a:xfrm>
          </p:grpSpPr>
          <p:pic>
            <p:nvPicPr>
              <p:cNvPr id="15" name="Picture 4" descr="cavity 3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91" y="1954"/>
                <a:ext cx="1877" cy="65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057" y="2571"/>
                <a:ext cx="508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Cathode</a:t>
                </a:r>
              </a:p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stock</a:t>
                </a:r>
              </a:p>
            </p:txBody>
          </p:sp>
          <p:sp>
            <p:nvSpPr>
              <p:cNvPr id="17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470" y="2640"/>
                <a:ext cx="645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Choke filter</a:t>
                </a:r>
              </a:p>
            </p:txBody>
          </p:sp>
          <p:sp>
            <p:nvSpPr>
              <p:cNvPr id="18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672" y="1851"/>
                <a:ext cx="825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RF / HOM ports</a:t>
                </a:r>
              </a:p>
            </p:txBody>
          </p:sp>
          <p:sp>
            <p:nvSpPr>
              <p:cNvPr id="19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115" y="1797"/>
                <a:ext cx="384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Tuner</a:t>
                </a:r>
              </a:p>
            </p:txBody>
          </p:sp>
          <p:sp>
            <p:nvSpPr>
              <p:cNvPr id="2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330" y="1807"/>
                <a:ext cx="371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½ cell</a:t>
                </a:r>
              </a:p>
            </p:txBody>
          </p:sp>
          <p:sp>
            <p:nvSpPr>
              <p:cNvPr id="21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017" y="2640"/>
                <a:ext cx="567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3 full cells</a:t>
                </a:r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V="1">
                <a:off x="3330" y="2282"/>
                <a:ext cx="156" cy="3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3487" y="1958"/>
                <a:ext cx="273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 flipH="1">
                <a:off x="3917" y="1923"/>
                <a:ext cx="235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 flipV="1">
                <a:off x="3760" y="2353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 flipV="1">
                <a:off x="4230" y="2317"/>
                <a:ext cx="78" cy="3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 flipH="1">
                <a:off x="4895" y="1995"/>
                <a:ext cx="117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0" name="Textfeld 34"/>
            <p:cNvSpPr txBox="1"/>
            <p:nvPr/>
          </p:nvSpPr>
          <p:spPr>
            <a:xfrm>
              <a:off x="6297232" y="1805807"/>
              <a:ext cx="113364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latin typeface="+mj-lt"/>
                </a:rPr>
                <a:t>SRF gun</a:t>
              </a:r>
              <a:endParaRPr lang="en-US" b="1" i="1" dirty="0">
                <a:latin typeface="+mj-lt"/>
              </a:endParaRPr>
            </a:p>
          </p:txBody>
        </p:sp>
      </p:grpSp>
      <p:pic>
        <p:nvPicPr>
          <p:cNvPr id="34" name="Content Placeholder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3" y="2082887"/>
            <a:ext cx="2181052" cy="2085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34" y="171096"/>
            <a:ext cx="2082251" cy="15454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22173" y="274638"/>
            <a:ext cx="6359091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Available Gradients at the Cathode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83057" y="1865869"/>
            <a:ext cx="8340810" cy="3002693"/>
            <a:chOff x="383057" y="1865869"/>
            <a:chExt cx="8340810" cy="4522575"/>
          </a:xfrm>
        </p:grpSpPr>
        <p:sp>
          <p:nvSpPr>
            <p:cNvPr id="3" name="Rectangle 2"/>
            <p:cNvSpPr/>
            <p:nvPr/>
          </p:nvSpPr>
          <p:spPr bwMode="auto">
            <a:xfrm>
              <a:off x="383057" y="1978760"/>
              <a:ext cx="8340810" cy="44096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CECFF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83057" y="1865869"/>
              <a:ext cx="8340810" cy="4522575"/>
              <a:chOff x="383057" y="1890583"/>
              <a:chExt cx="8340810" cy="6190735"/>
            </a:xfrm>
          </p:grpSpPr>
          <p:cxnSp>
            <p:nvCxnSpPr>
              <p:cNvPr id="6" name="Straight Connector 5"/>
              <p:cNvCxnSpPr/>
              <p:nvPr/>
            </p:nvCxnSpPr>
            <p:spPr bwMode="auto">
              <a:xfrm>
                <a:off x="383057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425658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2468259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3510860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4553461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5596062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6638663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7681264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8723867" y="1890583"/>
                <a:ext cx="0" cy="6190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</p:grpSp>
      <p:sp>
        <p:nvSpPr>
          <p:cNvPr id="31" name="TextBox 30"/>
          <p:cNvSpPr txBox="1"/>
          <p:nvPr/>
        </p:nvSpPr>
        <p:spPr>
          <a:xfrm>
            <a:off x="174435" y="1561235"/>
            <a:ext cx="447214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smtClean="0"/>
              <a:t>0</a:t>
            </a:r>
            <a:endParaRPr lang="en-US" sz="20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1175834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smtClean="0"/>
              <a:t>10</a:t>
            </a:r>
            <a:endParaRPr lang="en-US" sz="20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2219299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dirty="0" smtClean="0"/>
              <a:t>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2764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dirty="0"/>
              <a:t>3</a:t>
            </a:r>
            <a:r>
              <a:rPr lang="en-US" sz="2000" b="1" dirty="0" smtClean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06229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dirty="0" smtClean="0"/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49694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dirty="0" smtClean="0"/>
              <a:t>50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93159" y="1561235"/>
            <a:ext cx="489280" cy="304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dirty="0" smtClean="0"/>
              <a:t>6</a:t>
            </a:r>
            <a:r>
              <a:rPr lang="en-US" sz="2000" b="1" smtClean="0"/>
              <a:t>0</a:t>
            </a:r>
            <a:endParaRPr lang="en-US" sz="20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7436623" y="1561234"/>
            <a:ext cx="128724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2000" b="1" smtClean="0"/>
              <a:t>70 MV/m</a:t>
            </a:r>
            <a:endParaRPr lang="en-US" sz="2000" b="1" dirty="0" smtClean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052264" y="2483708"/>
            <a:ext cx="489280" cy="0"/>
          </a:xfrm>
          <a:prstGeom prst="straightConnector1">
            <a:avLst/>
          </a:prstGeom>
          <a:noFill/>
          <a:ln w="85725" cap="flat" cmpd="sng" algn="ctr">
            <a:solidFill>
              <a:srgbClr val="00B050"/>
            </a:solidFill>
            <a:prstDash val="solid"/>
            <a:round/>
            <a:headEnd type="diamond"/>
            <a:tailEnd type="non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519881" y="2483708"/>
            <a:ext cx="706858" cy="0"/>
          </a:xfrm>
          <a:prstGeom prst="straightConnector1">
            <a:avLst/>
          </a:prstGeom>
          <a:noFill/>
          <a:ln w="85725" cap="flat" cmpd="sng" algn="ctr">
            <a:solidFill>
              <a:srgbClr val="00B050"/>
            </a:solidFill>
            <a:prstDash val="sysDot"/>
            <a:round/>
            <a:headEnd type="none"/>
            <a:tailEnd type="diamond"/>
          </a:ln>
          <a:effectLst/>
        </p:spPr>
      </p:cxnSp>
      <p:sp>
        <p:nvSpPr>
          <p:cNvPr id="45" name="Textfeld 34"/>
          <p:cNvSpPr txBox="1"/>
          <p:nvPr/>
        </p:nvSpPr>
        <p:spPr>
          <a:xfrm>
            <a:off x="1197941" y="2540567"/>
            <a:ext cx="5180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DC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16032" y="2571345"/>
            <a:ext cx="1040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small gaps</a:t>
            </a:r>
            <a:endParaRPr lang="en-US" sz="1400" i="1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1041020" y="3338378"/>
            <a:ext cx="1421113" cy="0"/>
          </a:xfrm>
          <a:prstGeom prst="straightConnector1">
            <a:avLst/>
          </a:prstGeom>
          <a:noFill/>
          <a:ln w="85725" cap="flat" cmpd="sng" algn="ctr">
            <a:solidFill>
              <a:srgbClr val="00B050"/>
            </a:solidFill>
            <a:prstDash val="solid"/>
            <a:round/>
            <a:headEnd type="diamond"/>
            <a:tailEnd type="non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1519881" y="3338378"/>
            <a:ext cx="2335427" cy="0"/>
          </a:xfrm>
          <a:prstGeom prst="straightConnector1">
            <a:avLst/>
          </a:prstGeom>
          <a:noFill/>
          <a:ln w="85725" cap="flat" cmpd="sng" algn="ctr">
            <a:solidFill>
              <a:srgbClr val="00B050"/>
            </a:solidFill>
            <a:prstDash val="sysDot"/>
            <a:round/>
            <a:headEnd type="none"/>
            <a:tailEnd type="diamond"/>
          </a:ln>
          <a:effectLst/>
        </p:spPr>
      </p:cxnSp>
      <p:sp>
        <p:nvSpPr>
          <p:cNvPr id="50" name="Textfeld 34"/>
          <p:cNvSpPr txBox="1"/>
          <p:nvPr/>
        </p:nvSpPr>
        <p:spPr>
          <a:xfrm>
            <a:off x="1903046" y="3397526"/>
            <a:ext cx="646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SRF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2468309" y="4164227"/>
            <a:ext cx="1337566" cy="0"/>
          </a:xfrm>
          <a:prstGeom prst="straightConnector1">
            <a:avLst/>
          </a:prstGeom>
          <a:noFill/>
          <a:ln w="85725" cap="flat" cmpd="sng" algn="ctr">
            <a:gradFill flip="none" rotWithShape="1">
              <a:gsLst>
                <a:gs pos="0">
                  <a:schemeClr val="accent1">
                    <a:lumMod val="30000"/>
                    <a:lumOff val="70000"/>
                  </a:schemeClr>
                </a:gs>
                <a:gs pos="0">
                  <a:srgbClr val="FF9933"/>
                </a:gs>
                <a:gs pos="0">
                  <a:srgbClr val="FF9933"/>
                </a:gs>
                <a:gs pos="69000">
                  <a:srgbClr val="FFFF00"/>
                </a:gs>
                <a:gs pos="100000">
                  <a:srgbClr val="92D050"/>
                </a:gs>
              </a:gsLst>
              <a:lin ang="0" scaled="1"/>
              <a:tileRect/>
            </a:gradFill>
            <a:prstDash val="sysDot"/>
            <a:round/>
            <a:headEnd type="none"/>
            <a:tailEnd type="diamond"/>
          </a:ln>
          <a:effectLst/>
        </p:spPr>
      </p:cxnSp>
      <p:sp>
        <p:nvSpPr>
          <p:cNvPr id="60" name="Textfeld 34"/>
          <p:cNvSpPr txBox="1"/>
          <p:nvPr/>
        </p:nvSpPr>
        <p:spPr>
          <a:xfrm>
            <a:off x="1545654" y="4338295"/>
            <a:ext cx="194155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NC VHF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¼-wave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4553461" y="3397526"/>
            <a:ext cx="2318925" cy="0"/>
          </a:xfrm>
          <a:prstGeom prst="straightConnector1">
            <a:avLst/>
          </a:prstGeom>
          <a:noFill/>
          <a:ln w="85725" cap="flat" cmpd="sng" algn="ctr">
            <a:solidFill>
              <a:srgbClr val="FF9933"/>
            </a:solidFill>
            <a:prstDash val="solid"/>
            <a:round/>
            <a:headEnd type="diamond"/>
            <a:tailEnd type="diamond"/>
          </a:ln>
          <a:effectLst/>
        </p:spPr>
      </p:cxnSp>
      <p:sp>
        <p:nvSpPr>
          <p:cNvPr id="66" name="Textfeld 34"/>
          <p:cNvSpPr txBox="1"/>
          <p:nvPr/>
        </p:nvSpPr>
        <p:spPr>
          <a:xfrm>
            <a:off x="4824938" y="3472478"/>
            <a:ext cx="18517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NC RF (pulsed)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098161" y="4999344"/>
            <a:ext cx="3638062" cy="633073"/>
            <a:chOff x="5098161" y="4999344"/>
            <a:chExt cx="3638062" cy="633073"/>
          </a:xfrm>
        </p:grpSpPr>
        <p:sp>
          <p:nvSpPr>
            <p:cNvPr id="76" name="Rectangle 75"/>
            <p:cNvSpPr/>
            <p:nvPr/>
          </p:nvSpPr>
          <p:spPr bwMode="auto">
            <a:xfrm>
              <a:off x="5145549" y="4999344"/>
              <a:ext cx="3578317" cy="6318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>
              <a:off x="7557760" y="5202836"/>
              <a:ext cx="12357" cy="0"/>
            </a:xfrm>
            <a:prstGeom prst="straightConnector1">
              <a:avLst/>
            </a:prstGeom>
            <a:noFill/>
            <a:ln w="85725" cap="flat" cmpd="sng" algn="ctr">
              <a:solidFill>
                <a:srgbClr val="F6F200"/>
              </a:solidFill>
              <a:prstDash val="sysDot"/>
              <a:round/>
              <a:headEnd type="none"/>
              <a:tailEnd type="diamon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6619223" y="5202836"/>
              <a:ext cx="7165" cy="0"/>
            </a:xfrm>
            <a:prstGeom prst="straightConnector1">
              <a:avLst/>
            </a:prstGeom>
            <a:noFill/>
            <a:ln w="85725" cap="flat" cmpd="sng" algn="ctr">
              <a:solidFill>
                <a:srgbClr val="00B050"/>
              </a:solidFill>
              <a:prstDash val="sysDot"/>
              <a:round/>
              <a:headEnd type="none"/>
              <a:tailEnd type="diamond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8501489" y="5202836"/>
              <a:ext cx="88527" cy="0"/>
            </a:xfrm>
            <a:prstGeom prst="straightConnector1">
              <a:avLst/>
            </a:prstGeom>
            <a:noFill/>
            <a:ln w="85725" cap="flat" cmpd="sng" algn="ctr">
              <a:solidFill>
                <a:srgbClr val="FF9933"/>
              </a:solidFill>
              <a:prstDash val="solid"/>
              <a:round/>
              <a:headEnd type="diamond"/>
              <a:tailEnd type="diamond"/>
            </a:ln>
            <a:effectLst/>
          </p:spPr>
        </p:cxnSp>
        <p:sp>
          <p:nvSpPr>
            <p:cNvPr id="78" name="Rectangle 77"/>
            <p:cNvSpPr/>
            <p:nvPr/>
          </p:nvSpPr>
          <p:spPr>
            <a:xfrm>
              <a:off x="5098161" y="4999344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vacuum:</a:t>
              </a:r>
              <a:endParaRPr lang="en-US" b="1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139328" y="5324640"/>
              <a:ext cx="9701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Excellent</a:t>
              </a:r>
              <a:endParaRPr lang="en-US" sz="1400" b="1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70143" y="5323376"/>
              <a:ext cx="10804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Very Good</a:t>
              </a:r>
              <a:endParaRPr lang="en-US" sz="1400" b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282253" y="5323375"/>
              <a:ext cx="4539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smtClean="0"/>
                <a:t>OK</a:t>
              </a:r>
              <a:endParaRPr lang="en-US" sz="14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7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What we’d like: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accent2"/>
                </a:solidFill>
              </a:rPr>
              <a:t> </a:t>
            </a:r>
            <a:r>
              <a:rPr lang="en-US" sz="2000" b="1" kern="0" dirty="0" smtClean="0">
                <a:solidFill>
                  <a:schemeClr val="accent2"/>
                </a:solidFill>
              </a:rPr>
              <a:t>   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use	</a:t>
            </a: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	 </a:t>
            </a:r>
            <a:r>
              <a:rPr lang="en-US" sz="2000" b="1" kern="0" dirty="0" smtClean="0">
                <a:solidFill>
                  <a:schemeClr val="accent2"/>
                </a:solidFill>
                <a:latin typeface="+mn-lt"/>
              </a:rPr>
              <a:t>           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figure of merit.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noProof="0" dirty="0" smtClean="0">
                <a:solidFill>
                  <a:schemeClr val="accent2"/>
                </a:solidFill>
                <a:latin typeface="+mn-lt"/>
              </a:rPr>
              <a:t>     </a:t>
            </a: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far we have: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~100 MV/m/eV essentially </a:t>
            </a:r>
            <a:r>
              <a:rPr kumimoji="0" lang="en-US" sz="2000" b="1" i="0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for all existing gun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technology choices (great cathode but poor E-field or vice-versa)</a:t>
            </a:r>
          </a:p>
          <a:p>
            <a:pPr>
              <a:spcBef>
                <a:spcPct val="20000"/>
              </a:spcBef>
              <a:defRPr/>
            </a:pPr>
            <a:endParaRPr lang="en-US" sz="2000" b="1" kern="0" dirty="0" smtClean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chemeClr val="accent2"/>
                </a:solidFill>
                <a:latin typeface="+mn-lt"/>
              </a:rPr>
              <a:t>     Instead we want simultaneously</a:t>
            </a:r>
            <a:r>
              <a:rPr lang="en-US" sz="2000" b="1" kern="0" dirty="0" smtClean="0">
                <a:solidFill>
                  <a:schemeClr val="accent2"/>
                </a:solidFill>
              </a:rPr>
              <a:t>:</a:t>
            </a:r>
            <a:endParaRPr kumimoji="0" lang="en-US" sz="2000" b="1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Gradient at the cathode: ~100 MV/m (not just peak!)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solidFill>
                  <a:schemeClr val="accent2"/>
                </a:solidFill>
                <a:latin typeface="+mn-lt"/>
              </a:rPr>
              <a:t>MTE of the photocathode: ~1 </a:t>
            </a:r>
            <a:r>
              <a:rPr lang="en-US" sz="2000" b="1" kern="0" dirty="0" err="1" smtClean="0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2000" b="1" kern="0" dirty="0" smtClean="0">
                <a:solidFill>
                  <a:schemeClr val="accent2"/>
                </a:solidFill>
                <a:latin typeface="+mn-lt"/>
              </a:rPr>
              <a:t> (as set by DIH)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b="1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This would give us ~100,000 MV/m/eV or 3 orders of magnitude increase in transverse brightness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3602" y="1444825"/>
            <a:ext cx="1946611" cy="7312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8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72743" y="274638"/>
            <a:ext cx="6474941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Holistic approach to design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395413" y="1428949"/>
            <a:ext cx="8229600" cy="452596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Essential when designing high-brightness electron sources in the new parameter range;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Modeling of space charge is mature &amp; agreement with experiment is excellent;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Exceptions: complicated photocathode geometries (a.k.a. tips), poor understanding of the connection between the cathode’s surfaces and MTE’s at high gradients (i.e. need measurements), disorder-induced heating being a specialty, etc.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 err="1" smtClean="0">
                <a:solidFill>
                  <a:schemeClr val="tx1"/>
                </a:solidFill>
              </a:rPr>
              <a:t>Multiobjective</a:t>
            </a:r>
            <a:r>
              <a:rPr lang="en-US" dirty="0" smtClean="0">
                <a:solidFill>
                  <a:schemeClr val="tx1"/>
                </a:solidFill>
              </a:rPr>
              <a:t> optimizations are essential to observe tradeoffs; examples of this approach: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For UED parameters: with </a:t>
            </a:r>
            <a:r>
              <a:rPr lang="en-US" dirty="0" err="1" smtClean="0"/>
              <a:t>cryo</a:t>
            </a:r>
            <a:r>
              <a:rPr lang="en-US" dirty="0" smtClean="0"/>
              <a:t>-cooled DC gun (</a:t>
            </a:r>
            <a:r>
              <a:rPr lang="nb-NO" dirty="0">
                <a:hlinkClick r:id="rId3"/>
              </a:rPr>
              <a:t>arXiv:1510.07738</a:t>
            </a:r>
            <a:r>
              <a:rPr lang="en-US" dirty="0" smtClean="0"/>
              <a:t>), high gradient NCRF (</a:t>
            </a:r>
            <a:r>
              <a:rPr lang="nb-NO" dirty="0">
                <a:hlinkClick r:id="rId4"/>
              </a:rPr>
              <a:t>arXiv:1604.03902</a:t>
            </a:r>
            <a:r>
              <a:rPr lang="en-US" dirty="0" smtClean="0"/>
              <a:t>);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For XFEL: LCLS-2 with NC VHF and DC guns;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For ERL: a comparison between DC- and SRF-gun-based injectors.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9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66202" y="291815"/>
            <a:ext cx="6611595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Example of a comparison of two </a:t>
            </a:r>
            <a:r>
              <a:rPr lang="en-US" smtClean="0">
                <a:solidFill>
                  <a:schemeClr val="accent2"/>
                </a:solidFill>
              </a:rPr>
              <a:t>gun technologies for ERL: </a:t>
            </a:r>
            <a:r>
              <a:rPr lang="en-US" dirty="0" smtClean="0">
                <a:solidFill>
                  <a:schemeClr val="accent2"/>
                </a:solidFill>
              </a:rPr>
              <a:t>DC vs SRF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GOAL: using </a:t>
            </a:r>
            <a:r>
              <a:rPr lang="en-US" dirty="0" err="1" smtClean="0">
                <a:solidFill>
                  <a:schemeClr val="tx1"/>
                </a:solidFill>
              </a:rPr>
              <a:t>multiobjective</a:t>
            </a:r>
            <a:r>
              <a:rPr lang="en-US" dirty="0" smtClean="0">
                <a:solidFill>
                  <a:schemeClr val="tx1"/>
                </a:solidFill>
              </a:rPr>
              <a:t> genetic algorithms compare two technologies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Cornell injector </a:t>
            </a:r>
            <a:r>
              <a:rPr lang="en-US" dirty="0" err="1" smtClean="0">
                <a:solidFill>
                  <a:schemeClr val="tx1"/>
                </a:solidFill>
              </a:rPr>
              <a:t>beamline</a:t>
            </a:r>
            <a:r>
              <a:rPr lang="en-US" dirty="0" smtClean="0">
                <a:solidFill>
                  <a:schemeClr val="tx1"/>
                </a:solidFill>
              </a:rPr>
              <a:t> as a basis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Realistically (as much as possible) constrained DC gun voltages, SRF gun fields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Vary gun geometries, laser, beam optics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52" y="2728709"/>
            <a:ext cx="6604000" cy="16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51930" y="6195597"/>
            <a:ext cx="2334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PRSTAB 14, 072001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7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[0].CODE" val="\epsilon_x \approx \alpha \sigma_x^3 \sqrt{\sigma_x^2 + (3x_0)^2}"/>
  <p:tag name="POWERPOINTLATEX_ENTRY[0].FONTSIZE" val="20"/>
  <p:tag name="POWERPOINTLATEX_ENTRY[0].SHAPEID" val="3095"/>
  <p:tag name="POWERPOINTLATEX_ENTRY[0].STARTINDEX" val="21"/>
  <p:tag name="POWERPOINTLATEX_ENTRY[0].LENGTH" val="33"/>
  <p:tag name="POWERPOINTLATEX_ENTRY.LENGTH" val="2"/>
  <p:tag name="POWERPOINTLATEX_ENTRY[1].CODE" val="\alpha = \frac{1}{4}\left( \frac{e}{2mc\beta\gamma}\right)^2 \int \left( \frac{\partial B}{\partial z} \right)^2 dz"/>
  <p:tag name="POWERPOINTLATEX_ENTRY[1].FONTSIZE" val="20"/>
  <p:tag name="POWERPOINTLATEX_ENTRY[1].SHAPEID" val="3096"/>
  <p:tag name="POWERPOINTLATEX_ENTRY[1].STARTINDEX" val="55"/>
  <p:tag name="POWERPOINTLATEX_ENTRY[1].LENGTH" val="31"/>
  <p:tag name="POWERPOINTLATEX_TYPE" val="HasCompiledInlin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\epsilon_x = 2\left(\frac{1}{f}\right)_\mathrm{sol} \sigma_x \sqrt{\sigma_x^2 + x_0^2} \frac{\sigma_p}{mc}"/>
  <p:tag name="POWERPOINTLATEX_ENTRY[0].FONTSIZE" val="20"/>
  <p:tag name="POWERPOINTLATEX_ENTRY[0].SHAPEID" val="3102"/>
  <p:tag name="POWERPOINTLATEX_ENTRY[0].STARTINDEX" val="21"/>
  <p:tag name="POWERPOINTLATEX_ENTRY[0].LENGTH" val="34"/>
  <p:tag name="POWERPOINTLATEX_TYPE" val="HasCompiledInlin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ODE" val="\alpha = \frac{1}{4}\left( \frac{e}{2mc\beta\gamma}\right)^2 \int \left( \frac{\partial B}{\partial z} \right)^2 dz"/>
  <p:tag name="POWERPOINTLATEX_TYPE" val="Inline"/>
  <p:tag name="POWERPOINTLATEX_LINKID" val="41"/>
  <p:tag name="POWERPOINTLATEX_BASELINEOFFSET" val="0.21191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ODE" val="\epsilon_x = 2\left(\frac{1}{f}\right)_\mathrm{sol} \sigma_x \sqrt{\sigma_x^2 + x_0^2} \frac{\sigma_p}{mc}"/>
  <p:tag name="POWERPOINTLATEX_TYPE" val="Inline"/>
  <p:tag name="POWERPOINTLATEX_LINKID" val="41"/>
  <p:tag name="POWERPOINTLATEX_BASELINEOFFSET" val="0.21191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ODE" val="\epsilon_{nx} = \frac{1}{mc}\left| \frac{\partial^2 p_x}{\partial t \partial x} \right| \sigma_t \sigma_x \sqrt{\sigma_x^2 +x_0^2}"/>
  <p:tag name="POWERPOINTLATEX_TYPE" val="Inline"/>
  <p:tag name="POWERPOINTLATEX_LINKID" val="62"/>
  <p:tag name="POWERPOINTLATEX_BASELINEOFFSET" val="0.21191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574258"/>
  <p:tag name="POWERPOINTLATEX_CODE" val="\epsilon_x \approx \alpha \sigma_x^3 \sqrt{\sigma_x^2 + (3x_0)^2}"/>
  <p:tag name="POWERPOINTLATEX_TYPE" val="Inline"/>
  <p:tag name="POWERPOINTLATEX_LINKID" val="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\epsilon_{nx} = \frac{1}{mc}\left| \frac{\partial^2 p_x}{\partial t \partial x} \right| \sigma_t \sigma_x \sqrt{\sigma_x^2 +x_0^2}"/>
  <p:tag name="POWERPOINTLATEX_ENTRY[0].FONTSIZE" val="20"/>
  <p:tag name="POWERPOINTLATEX_ENTRY[0].SHAPEID" val="1033"/>
  <p:tag name="POWERPOINTLATEX_ENTRY[0].STARTINDEX" val="14"/>
  <p:tag name="POWERPOINTLATEX_ENTRY[0].LENGTH" val="37"/>
  <p:tag name="POWERPOINTLATEX_TYPE" val="HasCompiledInlines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ight Beams Nov 9">
  <a:themeElements>
    <a:clrScheme name="Custom 3">
      <a:dk1>
        <a:srgbClr val="9F0927"/>
      </a:dk1>
      <a:lt1>
        <a:sysClr val="window" lastClr="FFFFFF"/>
      </a:lt1>
      <a:dk2>
        <a:srgbClr val="151615"/>
      </a:dk2>
      <a:lt2>
        <a:srgbClr val="DEDEE0"/>
      </a:lt2>
      <a:accent1>
        <a:srgbClr val="94A596"/>
      </a:accent1>
      <a:accent2>
        <a:srgbClr val="00558C"/>
      </a:accent2>
      <a:accent3>
        <a:srgbClr val="ED8B00"/>
      </a:accent3>
      <a:accent4>
        <a:srgbClr val="002B49"/>
      </a:accent4>
      <a:accent5>
        <a:srgbClr val="EF3340"/>
      </a:accent5>
      <a:accent6>
        <a:srgbClr val="64A70B"/>
      </a:accent6>
      <a:hlink>
        <a:srgbClr val="D26900"/>
      </a:hlink>
      <a:folHlink>
        <a:srgbClr val="D89243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right Beams Nov 9">
  <a:themeElements>
    <a:clrScheme name="Custom 3">
      <a:dk1>
        <a:srgbClr val="9F0927"/>
      </a:dk1>
      <a:lt1>
        <a:sysClr val="window" lastClr="FFFFFF"/>
      </a:lt1>
      <a:dk2>
        <a:srgbClr val="151615"/>
      </a:dk2>
      <a:lt2>
        <a:srgbClr val="DEDEE0"/>
      </a:lt2>
      <a:accent1>
        <a:srgbClr val="94A596"/>
      </a:accent1>
      <a:accent2>
        <a:srgbClr val="00558C"/>
      </a:accent2>
      <a:accent3>
        <a:srgbClr val="ED8B00"/>
      </a:accent3>
      <a:accent4>
        <a:srgbClr val="002B49"/>
      </a:accent4>
      <a:accent5>
        <a:srgbClr val="EF3340"/>
      </a:accent5>
      <a:accent6>
        <a:srgbClr val="64A70B"/>
      </a:accent6>
      <a:hlink>
        <a:srgbClr val="D26900"/>
      </a:hlink>
      <a:folHlink>
        <a:srgbClr val="D89243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41639</TotalTime>
  <Words>1627</Words>
  <Application>Microsoft Macintosh PowerPoint</Application>
  <PresentationFormat>On-screen Show (4:3)</PresentationFormat>
  <Paragraphs>405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 Unicode MS</vt:lpstr>
      <vt:lpstr>Bookman Old Style</vt:lpstr>
      <vt:lpstr>Calibri</vt:lpstr>
      <vt:lpstr>Cambria Math</vt:lpstr>
      <vt:lpstr>MS PGothic</vt:lpstr>
      <vt:lpstr>ＭＳ Ｐゴシック</vt:lpstr>
      <vt:lpstr>Palatino</vt:lpstr>
      <vt:lpstr>Symbol</vt:lpstr>
      <vt:lpstr>Times New Roman</vt:lpstr>
      <vt:lpstr>Arial</vt:lpstr>
      <vt:lpstr>Default Design</vt:lpstr>
      <vt:lpstr>Bright Beams Nov 9</vt:lpstr>
      <vt:lpstr>1_Bright Beams Nov 9</vt:lpstr>
      <vt:lpstr>PowerPoint Presentation</vt:lpstr>
      <vt:lpstr>Key Points of Impact / Definitions</vt:lpstr>
      <vt:lpstr>Brightness limit at the cathode PRL 102, 104801; PRSTAB 17, 024201</vt:lpstr>
      <vt:lpstr>Best MTE’s today</vt:lpstr>
      <vt:lpstr>“There once were three great  whales that upheld the earth...”</vt:lpstr>
      <vt:lpstr>Available Gradients at the Cathode</vt:lpstr>
      <vt:lpstr>What we’d like:</vt:lpstr>
      <vt:lpstr>Holistic approach to design</vt:lpstr>
      <vt:lpstr>Example of a comparison of two gun technologies for ERL: DC vs SRF</vt:lpstr>
      <vt:lpstr>DC gun geometry &amp;                         field constraints</vt:lpstr>
      <vt:lpstr>SRF gun geometry &amp;                        field constraints</vt:lpstr>
      <vt:lpstr>Beamline parameters</vt:lpstr>
      <vt:lpstr>Emittance Performance</vt:lpstr>
      <vt:lpstr>A closer look at 80pC case</vt:lpstr>
      <vt:lpstr>Aberrations &amp; slice phase space corrections</vt:lpstr>
      <vt:lpstr>Emittance budget</vt:lpstr>
      <vt:lpstr>PowerPoint Presentation</vt:lpstr>
      <vt:lpstr>PowerPoint Presentation</vt:lpstr>
      <vt:lpstr>PowerPoint Presentation</vt:lpstr>
      <vt:lpstr>Some promising directions</vt:lpstr>
      <vt:lpstr>PowerPoint Presentation</vt:lpstr>
      <vt:lpstr>Some promising directions</vt:lpstr>
      <vt:lpstr>PowerPoint Presentation</vt:lpstr>
      <vt:lpstr>Some promising directions</vt:lpstr>
      <vt:lpstr>PowerPoint Presentation</vt:lpstr>
      <vt:lpstr>PowerPoint Presentation</vt:lpstr>
      <vt:lpstr>PowerPoint Presentation</vt:lpstr>
      <vt:lpstr>Some promising directions – merging in new ideas</vt:lpstr>
      <vt:lpstr>PowerPoint Presentation</vt:lpstr>
    </vt:vector>
  </TitlesOfParts>
  <Company>CLASSE, Cornell University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contractors' mtg, Aug 22-23</dc:title>
  <dc:creator>Ivan Bazarov</dc:creator>
  <cp:lastModifiedBy>Ivan Bazarov</cp:lastModifiedBy>
  <cp:revision>1429</cp:revision>
  <cp:lastPrinted>2002-03-06T14:06:49Z</cp:lastPrinted>
  <dcterms:created xsi:type="dcterms:W3CDTF">1999-05-12T15:34:16Z</dcterms:created>
  <dcterms:modified xsi:type="dcterms:W3CDTF">2016-09-08T16:59:21Z</dcterms:modified>
</cp:coreProperties>
</file>