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0" r:id="rId3"/>
    <p:sldId id="258" r:id="rId4"/>
    <p:sldId id="262" r:id="rId5"/>
    <p:sldId id="263" r:id="rId6"/>
    <p:sldId id="259" r:id="rId7"/>
    <p:sldId id="265" r:id="rId8"/>
    <p:sldId id="266" r:id="rId9"/>
    <p:sldId id="267" r:id="rId10"/>
    <p:sldId id="268" r:id="rId11"/>
    <p:sldId id="294" r:id="rId12"/>
    <p:sldId id="29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-12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DDDC8"/>
    <a:srgbClr val="DDDDCD"/>
    <a:srgbClr val="DDDDDD"/>
    <a:srgbClr val="B40022"/>
    <a:srgbClr val="FF33CC"/>
    <a:srgbClr val="FFFF66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2" autoAdjust="0"/>
    <p:restoredTop sz="94704" autoAdjust="0"/>
  </p:normalViewPr>
  <p:slideViewPr>
    <p:cSldViewPr>
      <p:cViewPr varScale="1">
        <p:scale>
          <a:sx n="71" d="100"/>
          <a:sy n="71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23918819-B7C1-4A81-AD1E-4AB50A6E5C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79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09A7AF00-B4BB-4AE4-A329-E2A0BB275E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43563-37ED-4F90-B333-B05D5FDA2701}" type="slidenum">
              <a:rPr lang="en-US"/>
              <a:pPr/>
              <a:t>1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Mesh</a:t>
            </a:r>
            <a:r>
              <a:rPr lang="en-US" baseline="0" dirty="0" smtClean="0"/>
              <a:t> reads in 1 min and writes in 0.2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7AF00-B4BB-4AE4-A329-E2A0BB275E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6" name="Picture 22" descr="New 10in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92075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B4002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48586-E46E-41E4-9753-AEA96323743A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A614-99F0-48C6-A5DF-ED092F642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7E043-E15C-4470-B310-30DC9A50517A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60A1-0100-4C77-B7A2-595BE5503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9F062-A748-4829-9381-A5D09A54D182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E8443-EB5B-447D-BCF0-29BC90F48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6C723-F28E-4B16-9329-296CF5AF2FE9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E5E5C-9A87-4122-A92B-6A5D5A30B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4196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196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257E9-CA34-4D49-9721-1151CEF78C4E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4EC73-800D-4B24-A95F-9A4A8D2C4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F3E16D-3502-4F41-ABAB-8BE0DF0911C5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D3A11-B8DF-4170-BFD0-6FCB2D53E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60D1C-BAA9-4826-8939-8D3D2C8A253C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5D749-493B-43DF-A619-C53BC2189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14765-2317-4A1D-967D-526954D09500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E19E-62F0-4A6F-A65C-153C2F8F9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28B12-E09A-42BE-BCD1-DC8C55ED8330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Cornell LEPP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30894-8EA7-4994-95C4-9EFAD5463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71091-5E2B-4861-9AFA-960F8A106B1A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BFCE3-D252-464A-8185-2FD389CF4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4" name="Picture 34" descr="New 10in Hea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37650" cy="9207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19200"/>
            <a:ext cx="899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37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fld id="{E5C4E7B3-D163-4F4D-8336-F13833C4A517}" type="datetime4">
              <a:rPr lang="en-US"/>
              <a:pPr/>
              <a:t>June 23, 2010</a:t>
            </a:fld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626225"/>
            <a:ext cx="347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/>
            </a:lvl1pPr>
          </a:lstStyle>
          <a:p>
            <a:r>
              <a:rPr lang="en-US" dirty="0"/>
              <a:t>Cornell LEPP Template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fld id="{89DE7691-1A38-4836-90A2-3605DD5FDA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152400"/>
            <a:ext cx="5259388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-1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Using the Omega3P </a:t>
            </a:r>
            <a:r>
              <a:rPr lang="en-US" dirty="0" err="1" smtClean="0">
                <a:solidFill>
                  <a:srgbClr val="404040"/>
                </a:solidFill>
              </a:rPr>
              <a:t>Eigensolver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2800"/>
            <a:ext cx="7391400" cy="2286000"/>
          </a:xfrm>
        </p:spPr>
        <p:txBody>
          <a:bodyPr/>
          <a:lstStyle/>
          <a:p>
            <a:r>
              <a:rPr lang="en-US" i="1" dirty="0" smtClean="0"/>
              <a:t>Nick Valles</a:t>
            </a:r>
            <a:endParaRPr lang="en-US" i="1" dirty="0"/>
          </a:p>
          <a:p>
            <a:r>
              <a:rPr lang="en-US" dirty="0" smtClean="0"/>
              <a:t>Cornell Laboratory for Accelerator-based Sciences and Education</a:t>
            </a:r>
            <a:endParaRPr lang="en-US" dirty="0"/>
          </a:p>
        </p:txBody>
      </p:sp>
      <p:pic>
        <p:nvPicPr>
          <p:cNvPr id="262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248400"/>
            <a:ext cx="11414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56" name="Picture 12" descr="ns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6253163"/>
            <a:ext cx="304800" cy="300037"/>
          </a:xfrm>
          <a:prstGeom prst="rect">
            <a:avLst/>
          </a:prstGeom>
          <a:noFill/>
        </p:spPr>
      </p:pic>
      <p:pic>
        <p:nvPicPr>
          <p:cNvPr id="262157" name="Picture 13" descr="CUCLASSE logo bl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283325"/>
            <a:ext cx="990600" cy="26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Linux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2895600"/>
          </a:xfrm>
        </p:spPr>
        <p:txBody>
          <a:bodyPr/>
          <a:lstStyle/>
          <a:p>
            <a:r>
              <a:rPr lang="en-US" dirty="0" smtClean="0"/>
              <a:t>Setup </a:t>
            </a:r>
            <a:r>
              <a:rPr lang="en-US" dirty="0" err="1" smtClean="0"/>
              <a:t>PuTTY</a:t>
            </a:r>
            <a:r>
              <a:rPr lang="en-US" dirty="0" smtClean="0"/>
              <a:t> to login to lnx234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1683418"/>
            <a:ext cx="4648200" cy="4434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3352800" y="2971800"/>
            <a:ext cx="1905000" cy="1100027"/>
            <a:chOff x="1676400" y="2743200"/>
            <a:chExt cx="2239663" cy="1293276"/>
          </a:xfrm>
        </p:grpSpPr>
        <p:sp>
          <p:nvSpPr>
            <p:cNvPr id="14" name="TextBox 13"/>
            <p:cNvSpPr txBox="1"/>
            <p:nvPr/>
          </p:nvSpPr>
          <p:spPr>
            <a:xfrm>
              <a:off x="1676400" y="3276600"/>
              <a:ext cx="2239663" cy="7598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LNX234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2133600" y="2819400"/>
              <a:ext cx="457200" cy="30480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Linux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X11 forwarding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50135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own Arrow 19"/>
          <p:cNvSpPr/>
          <p:nvPr/>
        </p:nvSpPr>
        <p:spPr>
          <a:xfrm>
            <a:off x="4191000" y="21336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410200" y="3276600"/>
            <a:ext cx="914400" cy="1179731"/>
            <a:chOff x="7391400" y="2743200"/>
            <a:chExt cx="914400" cy="1179731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3276600"/>
              <a:ext cx="914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:0.0</a:t>
              </a:r>
              <a:endParaRPr lang="en-US" dirty="0"/>
            </a:p>
          </p:txBody>
        </p:sp>
        <p:sp>
          <p:nvSpPr>
            <p:cNvPr id="23" name="Right Arrow 22"/>
            <p:cNvSpPr/>
            <p:nvPr/>
          </p:nvSpPr>
          <p:spPr>
            <a:xfrm rot="16200000">
              <a:off x="7620000" y="2819400"/>
              <a:ext cx="457200" cy="30480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2133600" y="4876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438400" y="5562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2895600"/>
          </a:xfrm>
        </p:spPr>
        <p:txBody>
          <a:bodyPr/>
          <a:lstStyle/>
          <a:p>
            <a:r>
              <a:rPr lang="en-US" dirty="0" smtClean="0"/>
              <a:t>Save configuration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Login with  </a:t>
            </a:r>
            <a:r>
              <a:rPr lang="en-US" b="1" dirty="0" smtClean="0"/>
              <a:t>Cornell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8612"/>
            <a:ext cx="4627708" cy="4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57200" y="3738812"/>
            <a:ext cx="3048000" cy="1200329"/>
            <a:chOff x="685800" y="3505200"/>
            <a:chExt cx="3048000" cy="1200329"/>
          </a:xfrm>
        </p:grpSpPr>
        <p:sp>
          <p:nvSpPr>
            <p:cNvPr id="9" name="Right Arrow 8"/>
            <p:cNvSpPr/>
            <p:nvPr/>
          </p:nvSpPr>
          <p:spPr>
            <a:xfrm>
              <a:off x="2971800" y="38862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3505200"/>
              <a:ext cx="2133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Name the machine</a:t>
              </a:r>
              <a:endParaRPr lang="en-US" dirty="0"/>
            </a:p>
          </p:txBody>
        </p:sp>
      </p:grpSp>
      <p:sp>
        <p:nvSpPr>
          <p:cNvPr id="11" name="Right Arrow 10"/>
          <p:cNvSpPr/>
          <p:nvPr/>
        </p:nvSpPr>
        <p:spPr>
          <a:xfrm rot="10800000">
            <a:off x="6477000" y="4653212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953000" y="5796212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CUBIT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shell scripts executable</a:t>
            </a:r>
          </a:p>
          <a:p>
            <a:pPr lvl="1"/>
            <a:r>
              <a:rPr lang="en-US" dirty="0" smtClean="0"/>
              <a:t>$ </a:t>
            </a:r>
            <a:r>
              <a:rPr lang="en-US" dirty="0" err="1" smtClean="0"/>
              <a:t>cd</a:t>
            </a:r>
            <a:r>
              <a:rPr lang="en-US" dirty="0" smtClean="0"/>
              <a:t> O3PFiles</a:t>
            </a:r>
          </a:p>
          <a:p>
            <a:pPr lvl="1"/>
            <a:r>
              <a:rPr lang="en-US" dirty="0" smtClean="0"/>
              <a:t>$ </a:t>
            </a:r>
            <a:r>
              <a:rPr lang="en-US" dirty="0" err="1" smtClean="0"/>
              <a:t>chmod</a:t>
            </a:r>
            <a:r>
              <a:rPr lang="en-US" dirty="0" smtClean="0"/>
              <a:t> +x *.sh</a:t>
            </a:r>
          </a:p>
          <a:p>
            <a:r>
              <a:rPr lang="en-US" dirty="0" smtClean="0"/>
              <a:t>Start cubit</a:t>
            </a:r>
          </a:p>
          <a:p>
            <a:pPr lvl="1"/>
            <a:r>
              <a:rPr lang="en-US" dirty="0" smtClean="0"/>
              <a:t>$ ./cubit64.sh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5409296" cy="326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SAT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sat model 7c.ERLnoLoads.meters.sat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46250" b="30000"/>
          <a:stretch>
            <a:fillRect/>
          </a:stretch>
        </p:blipFill>
        <p:spPr bwMode="auto">
          <a:xfrm>
            <a:off x="533400" y="2743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3886200" cy="27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00600"/>
            <a:ext cx="3429000" cy="16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5400000">
            <a:off x="342900" y="22479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0" y="3200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34000" y="2438400"/>
            <a:ext cx="2971800" cy="1009710"/>
            <a:chOff x="5334000" y="2438400"/>
            <a:chExt cx="2971800" cy="1009710"/>
          </a:xfrm>
        </p:grpSpPr>
        <p:sp>
          <p:nvSpPr>
            <p:cNvPr id="11" name="Right Arrow 10"/>
            <p:cNvSpPr/>
            <p:nvPr/>
          </p:nvSpPr>
          <p:spPr>
            <a:xfrm rot="16200000">
              <a:off x="5524500" y="2552700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3048000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7c.ERLnoLoads.meters.sat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SAT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2935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meshing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2895600"/>
          </a:xfrm>
        </p:spPr>
        <p:txBody>
          <a:bodyPr/>
          <a:lstStyle/>
          <a:p>
            <a:r>
              <a:rPr lang="en-US" dirty="0" smtClean="0"/>
              <a:t>Volume must be named, and element types set</a:t>
            </a:r>
          </a:p>
          <a:p>
            <a:pPr lvl="1">
              <a:buNone/>
            </a:pPr>
            <a:r>
              <a:rPr lang="en-US" dirty="0" smtClean="0"/>
              <a:t>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volume 1 scheme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Tetmesh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68275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867400" y="3124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96000" y="2743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19800" y="3657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391400" y="3962400"/>
            <a:ext cx="1101298" cy="646331"/>
            <a:chOff x="7391400" y="3962400"/>
            <a:chExt cx="1101298" cy="646331"/>
          </a:xfrm>
        </p:grpSpPr>
        <p:sp>
          <p:nvSpPr>
            <p:cNvPr id="15" name="Right Arrow 14"/>
            <p:cNvSpPr/>
            <p:nvPr/>
          </p:nvSpPr>
          <p:spPr>
            <a:xfrm rot="10800000">
              <a:off x="7391400" y="41910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77200" y="39624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62400" y="4343400"/>
            <a:ext cx="2362200" cy="646331"/>
            <a:chOff x="3962400" y="4343400"/>
            <a:chExt cx="2362200" cy="646331"/>
          </a:xfrm>
        </p:grpSpPr>
        <p:sp>
          <p:nvSpPr>
            <p:cNvPr id="19" name="Right Arrow 18"/>
            <p:cNvSpPr/>
            <p:nvPr/>
          </p:nvSpPr>
          <p:spPr>
            <a:xfrm>
              <a:off x="5791200" y="44958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2400" y="4343400"/>
              <a:ext cx="1742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Tetmesh</a:t>
              </a:r>
              <a:endParaRPr lang="en-US" dirty="0"/>
            </a:p>
          </p:txBody>
        </p:sp>
      </p:grpSp>
      <p:sp>
        <p:nvSpPr>
          <p:cNvPr id="23" name="Right Arrow 22"/>
          <p:cNvSpPr/>
          <p:nvPr/>
        </p:nvSpPr>
        <p:spPr>
          <a:xfrm rot="10800000">
            <a:off x="7848600" y="4800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Blockset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Blocksets</a:t>
            </a:r>
            <a:r>
              <a:rPr lang="en-US" dirty="0" smtClean="0"/>
              <a:t> are used to name volumes</a:t>
            </a:r>
          </a:p>
          <a:p>
            <a:pPr lvl="1">
              <a:buNone/>
            </a:pPr>
            <a:r>
              <a:rPr lang="en-US" dirty="0" smtClean="0"/>
              <a:t>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 1 volume 1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400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6096000" y="2895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96000" y="3200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7543800" y="3581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38800" y="3733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38800" y="4114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472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7620000" y="5105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Blocksets</a:t>
            </a:r>
            <a:r>
              <a:rPr lang="en-US" dirty="0" smtClean="0"/>
              <a:t>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Blocksets</a:t>
            </a:r>
            <a:r>
              <a:rPr lang="en-US" dirty="0" smtClean="0"/>
              <a:t> also are used to set element type</a:t>
            </a:r>
          </a:p>
          <a:p>
            <a:pPr lvl="1">
              <a:buNone/>
            </a:pPr>
            <a:r>
              <a:rPr lang="en-US" dirty="0" smtClean="0"/>
              <a:t>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block 1 element type tetra10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3398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0800000">
            <a:off x="7696200" y="3657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15000" y="3810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696200" y="4191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7696200" y="4800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7696200" y="5257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Sidesets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Sidesets</a:t>
            </a:r>
            <a:r>
              <a:rPr lang="en-US" dirty="0" smtClean="0"/>
              <a:t> are used to define boundaries (magnetic)</a:t>
            </a:r>
          </a:p>
          <a:p>
            <a:pPr lvl="1">
              <a:buNone/>
            </a:pPr>
            <a:r>
              <a:rPr lang="fr-FR" dirty="0" smtClean="0"/>
              <a:t>&gt;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sideset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3 surface 50 7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 l="70000" t="10000" b="25000"/>
          <a:stretch>
            <a:fillRect/>
          </a:stretch>
        </p:blipFill>
        <p:spPr bwMode="auto">
          <a:xfrm>
            <a:off x="5715000" y="2133600"/>
            <a:ext cx="329184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5257800" y="21336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991100" y="5829300"/>
            <a:ext cx="914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572000"/>
          </a:xfrm>
        </p:spPr>
        <p:txBody>
          <a:bodyPr/>
          <a:lstStyle/>
          <a:p>
            <a:r>
              <a:rPr lang="en-US" dirty="0" smtClean="0"/>
              <a:t>Learn to use the Omega3P </a:t>
            </a:r>
            <a:r>
              <a:rPr lang="en-US" dirty="0" err="1" smtClean="0"/>
              <a:t>eigenmode</a:t>
            </a:r>
            <a:r>
              <a:rPr lang="en-US" dirty="0" smtClean="0"/>
              <a:t>-solver on Cornell’s systems.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We can use this package to solve important problems related to the Cornell ERL project.</a:t>
            </a:r>
          </a:p>
          <a:p>
            <a:pPr lvl="1"/>
            <a:r>
              <a:rPr lang="en-US" dirty="0" smtClean="0"/>
              <a:t>Omega3P can handle </a:t>
            </a:r>
            <a:r>
              <a:rPr lang="en-US" dirty="0" err="1" smtClean="0"/>
              <a:t>lossy</a:t>
            </a:r>
            <a:r>
              <a:rPr lang="en-US" dirty="0" smtClean="0"/>
              <a:t> materials.</a:t>
            </a:r>
          </a:p>
          <a:p>
            <a:pPr lvl="1"/>
            <a:r>
              <a:rPr lang="en-US" dirty="0" smtClean="0"/>
              <a:t>Omega3P is a parallel code.</a:t>
            </a:r>
          </a:p>
          <a:p>
            <a:pPr lvl="1"/>
            <a:r>
              <a:rPr lang="en-US" dirty="0" smtClean="0"/>
              <a:t>Methods used in Omega3P can easily be extended to solving coupled Thermal-EM-Mechanical simulations, Wakefield calculations, </a:t>
            </a:r>
            <a:r>
              <a:rPr lang="en-US" dirty="0" err="1" smtClean="0"/>
              <a:t>multipacting</a:t>
            </a:r>
            <a:r>
              <a:rPr lang="en-US" dirty="0" smtClean="0"/>
              <a:t> and more.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Sidesets</a:t>
            </a:r>
            <a:r>
              <a:rPr lang="en-US" dirty="0" smtClean="0"/>
              <a:t>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2895600"/>
          </a:xfrm>
        </p:spPr>
        <p:txBody>
          <a:bodyPr/>
          <a:lstStyle/>
          <a:p>
            <a:r>
              <a:rPr lang="en-US" dirty="0" err="1" smtClean="0"/>
              <a:t>Sidesets</a:t>
            </a:r>
            <a:r>
              <a:rPr lang="en-US" dirty="0" smtClean="0"/>
              <a:t> are used to define boundaries (Niobium)</a:t>
            </a:r>
          </a:p>
          <a:p>
            <a:pPr lvl="1">
              <a:buNone/>
            </a:pPr>
            <a:r>
              <a:rPr lang="fr-FR" dirty="0" smtClean="0"/>
              <a:t>&gt;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Sideset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4 surface all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except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7 50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70625" t="10000" b="26000"/>
          <a:stretch>
            <a:fillRect/>
          </a:stretch>
        </p:blipFill>
        <p:spPr bwMode="auto">
          <a:xfrm>
            <a:off x="5791200" y="2133600"/>
            <a:ext cx="32232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5181600" y="21336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991100" y="57531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the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finally mesh the volume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 volume 1  sizing function type skeleton scale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8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time_accuracy_level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2 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 volume 1  sizing function type skeleton 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 mesh volume 1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2500"/>
          <a:stretch>
            <a:fillRect/>
          </a:stretch>
        </p:blipFill>
        <p:spPr bwMode="auto">
          <a:xfrm>
            <a:off x="1993490" y="3581400"/>
            <a:ext cx="44835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the volume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the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the mesh to Genesis format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 export genesis "/home/nrv5/O3PFiles/ERL7.gen" block all overwrite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65836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0800000">
            <a:off x="6629400" y="3048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86600" y="3352800"/>
            <a:ext cx="2209800" cy="646331"/>
            <a:chOff x="7086600" y="3352800"/>
            <a:chExt cx="2209800" cy="646331"/>
          </a:xfrm>
        </p:grpSpPr>
        <p:sp>
          <p:nvSpPr>
            <p:cNvPr id="9" name="Right Arrow 8"/>
            <p:cNvSpPr/>
            <p:nvPr/>
          </p:nvSpPr>
          <p:spPr>
            <a:xfrm rot="10800000">
              <a:off x="7086600" y="35814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800" y="3352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Genesis</a:t>
              </a:r>
              <a:endParaRPr lang="en-US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105400" y="4495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7086600" y="5029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086600" y="3733800"/>
            <a:ext cx="1828800" cy="646331"/>
            <a:chOff x="7086600" y="3733800"/>
            <a:chExt cx="1828800" cy="646331"/>
          </a:xfrm>
        </p:grpSpPr>
        <p:sp>
          <p:nvSpPr>
            <p:cNvPr id="14" name="Right Arrow 13"/>
            <p:cNvSpPr/>
            <p:nvPr/>
          </p:nvSpPr>
          <p:spPr>
            <a:xfrm rot="10800000">
              <a:off x="7086600" y="39624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72400" y="3733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all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the Mesh to </a:t>
            </a:r>
            <a:r>
              <a:rPr lang="en-US" dirty="0" err="1" smtClean="0"/>
              <a:t>NetCDF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ACDTOOL is a utility provided by Stanford that converts GEN files to NCDF format.</a:t>
            </a:r>
          </a:p>
          <a:p>
            <a:r>
              <a:rPr lang="en-US" dirty="0" smtClean="0"/>
              <a:t>Use convertGEN2NCDF to make the NCDF file.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convertGen2NCDF.sh ./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ERL7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5886450" cy="322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.o3p input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.o3p file in the folder controls Omega3p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0278" b="49853"/>
          <a:stretch>
            <a:fillRect/>
          </a:stretch>
        </p:blipFill>
        <p:spPr bwMode="auto">
          <a:xfrm>
            <a:off x="304800" y="1981200"/>
            <a:ext cx="47789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48969" r="75000"/>
          <a:stretch>
            <a:fillRect/>
          </a:stretch>
        </p:blipFill>
        <p:spPr bwMode="auto">
          <a:xfrm>
            <a:off x="5181600" y="1981200"/>
            <a:ext cx="3657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job submission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.</a:t>
            </a:r>
            <a:r>
              <a:rPr lang="en-US" dirty="0" err="1" smtClean="0"/>
              <a:t>pbs</a:t>
            </a:r>
            <a:r>
              <a:rPr lang="en-US" dirty="0" smtClean="0"/>
              <a:t> file directs the NERSC job scheduler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1572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Files to Linux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ERL7.ncdf from your Linux directory </a:t>
            </a:r>
            <a:r>
              <a:rPr lang="en-US" dirty="0" err="1" smtClean="0"/>
              <a:t>directory</a:t>
            </a:r>
            <a:r>
              <a:rPr lang="en-US" dirty="0" smtClean="0"/>
              <a:t> to your local machine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3962400" cy="308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495800" y="3505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429000" cy="304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Files to NERSC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your file transfer program and connect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sftp://franklin.nersc.gov</a:t>
            </a:r>
            <a:r>
              <a:rPr lang="en-US" dirty="0" smtClean="0">
                <a:cs typeface="Courier New" pitchFamily="49" charset="0"/>
              </a:rPr>
              <a:t> with your NERSC credentials</a:t>
            </a:r>
          </a:p>
          <a:p>
            <a:r>
              <a:rPr lang="en-US" dirty="0" smtClean="0">
                <a:cs typeface="Courier New" pitchFamily="49" charset="0"/>
              </a:rPr>
              <a:t>Copy the O3P file, the PBS file and the NCDF file to NERSC in the folder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/scratch/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scratchdirs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/{your username}/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0"/>
            <a:ext cx="2286000" cy="17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job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PuTTY</a:t>
            </a:r>
            <a:r>
              <a:rPr lang="en-US" dirty="0" smtClean="0"/>
              <a:t>, and login to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franklin.nersc.gov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$SCRATCH/O3PFiles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qsub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cERLrun.pbs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qstat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–u {username}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5086350" cy="31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Goal: Compute the </a:t>
            </a:r>
            <a:r>
              <a:rPr lang="en-US" dirty="0" err="1" smtClean="0"/>
              <a:t>eigenmodes</a:t>
            </a:r>
            <a:r>
              <a:rPr lang="en-US" dirty="0" smtClean="0"/>
              <a:t> of a structure</a:t>
            </a:r>
          </a:p>
          <a:p>
            <a:r>
              <a:rPr lang="en-US" dirty="0" smtClean="0"/>
              <a:t>Finding a system’s </a:t>
            </a:r>
            <a:r>
              <a:rPr lang="en-US" dirty="0" err="1" smtClean="0"/>
              <a:t>eigenmodes</a:t>
            </a:r>
            <a:r>
              <a:rPr lang="en-US" dirty="0" smtClean="0"/>
              <a:t> requires four steps:</a:t>
            </a:r>
          </a:p>
          <a:p>
            <a:pPr lvl="1"/>
            <a:r>
              <a:rPr lang="en-US" dirty="0" smtClean="0"/>
              <a:t>Construct a model</a:t>
            </a:r>
          </a:p>
          <a:p>
            <a:pPr lvl="1"/>
            <a:r>
              <a:rPr lang="en-US" dirty="0" smtClean="0"/>
              <a:t>Mesh the model</a:t>
            </a:r>
          </a:p>
          <a:p>
            <a:pPr lvl="1"/>
            <a:r>
              <a:rPr lang="en-US" dirty="0" smtClean="0"/>
              <a:t>Run a solver on the mesh</a:t>
            </a:r>
          </a:p>
          <a:p>
            <a:pPr lvl="1"/>
            <a:r>
              <a:rPr lang="en-US" dirty="0" smtClean="0"/>
              <a:t>View the results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Introduction to Omega3P – N. Valles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results to your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run finishes, log out of </a:t>
            </a:r>
            <a:r>
              <a:rPr lang="en-US" dirty="0" err="1" smtClean="0"/>
              <a:t>PuTTY</a:t>
            </a:r>
            <a:r>
              <a:rPr lang="en-US" dirty="0" smtClean="0"/>
              <a:t> and transfer the resulting files to your computer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658" y="2286000"/>
            <a:ext cx="5480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dirty="0" smtClean="0"/>
              <a:t> on your local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68942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71800" y="2667000"/>
            <a:ext cx="2438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86400" y="2514600"/>
            <a:ext cx="3016772" cy="646331"/>
            <a:chOff x="5486400" y="2590800"/>
            <a:chExt cx="3016772" cy="646331"/>
          </a:xfrm>
        </p:grpSpPr>
        <p:sp>
          <p:nvSpPr>
            <p:cNvPr id="9" name="Right Arrow 8"/>
            <p:cNvSpPr/>
            <p:nvPr/>
          </p:nvSpPr>
          <p:spPr>
            <a:xfrm rot="10800000">
              <a:off x="5486400" y="289560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2590800"/>
              <a:ext cx="24833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o</a:t>
              </a:r>
              <a:r>
                <a:rPr lang="en-US" dirty="0" smtClean="0"/>
                <a:t> = 1.8e10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6400" y="3200400"/>
            <a:ext cx="2644875" cy="646331"/>
            <a:chOff x="5486400" y="2703731"/>
            <a:chExt cx="2644875" cy="646331"/>
          </a:xfrm>
        </p:grpSpPr>
        <p:sp>
          <p:nvSpPr>
            <p:cNvPr id="14" name="Right Arrow 13"/>
            <p:cNvSpPr/>
            <p:nvPr/>
          </p:nvSpPr>
          <p:spPr>
            <a:xfrm rot="10800000">
              <a:off x="5486400" y="281940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703731"/>
              <a:ext cx="21114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-25000" dirty="0" smtClean="0"/>
                <a:t>o</a:t>
              </a:r>
              <a:r>
                <a:rPr lang="en-US" dirty="0" smtClean="0"/>
                <a:t>  = 1.3e9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971800"/>
            <a:ext cx="367441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the Results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to lnx234</a:t>
            </a:r>
          </a:p>
          <a:p>
            <a:r>
              <a:rPr lang="en-US" dirty="0" smtClean="0"/>
              <a:t>Remember to enable port forwarding by checking ‘Enable X11 Forwarding’ and choosing the </a:t>
            </a:r>
            <a:r>
              <a:rPr lang="en-US" dirty="0" err="1" smtClean="0"/>
              <a:t>Xdisplay</a:t>
            </a:r>
            <a:r>
              <a:rPr lang="en-US" dirty="0" smtClean="0"/>
              <a:t> location as ‘:0.0’</a:t>
            </a:r>
          </a:p>
          <a:p>
            <a:r>
              <a:rPr lang="en-US" dirty="0" smtClean="0"/>
              <a:t>Start </a:t>
            </a:r>
            <a:r>
              <a:rPr lang="en-US" dirty="0" err="1" smtClean="0"/>
              <a:t>paraview</a:t>
            </a:r>
            <a:r>
              <a:rPr lang="en-US" dirty="0" smtClean="0"/>
              <a:t> with</a:t>
            </a:r>
          </a:p>
          <a:p>
            <a:pPr lvl="1">
              <a:buNone/>
            </a:pPr>
            <a:r>
              <a:rPr lang="en-US" dirty="0" smtClean="0"/>
              <a:t>&gt; ./O3PFiles/paraview64.sh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the Results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Paraview</a:t>
            </a:r>
            <a:r>
              <a:rPr lang="en-US" dirty="0" smtClean="0"/>
              <a:t> starts, enable </a:t>
            </a:r>
            <a:r>
              <a:rPr lang="en-US" dirty="0" err="1" smtClean="0"/>
              <a:t>SLACTools</a:t>
            </a:r>
            <a:endParaRPr lang="en-US" dirty="0" smtClean="0"/>
          </a:p>
          <a:p>
            <a:pPr lvl="1"/>
            <a:r>
              <a:rPr lang="en-US" dirty="0" smtClean="0"/>
              <a:t>Tools &gt; Manage </a:t>
            </a:r>
            <a:r>
              <a:rPr lang="en-US" dirty="0" err="1" smtClean="0"/>
              <a:t>Plugins</a:t>
            </a:r>
            <a:endParaRPr lang="en-US" dirty="0" smtClean="0"/>
          </a:p>
          <a:p>
            <a:pPr lvl="1"/>
            <a:r>
              <a:rPr lang="en-US" dirty="0" smtClean="0"/>
              <a:t>Load SLAC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r="26471"/>
          <a:stretch>
            <a:fillRect/>
          </a:stretch>
        </p:blipFill>
        <p:spPr bwMode="auto">
          <a:xfrm>
            <a:off x="304800" y="2819400"/>
            <a:ext cx="4343400" cy="369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39881"/>
          <a:stretch>
            <a:fillRect/>
          </a:stretch>
        </p:blipFill>
        <p:spPr bwMode="auto">
          <a:xfrm>
            <a:off x="5257800" y="1905000"/>
            <a:ext cx="3505199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6705600" y="5181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‘SLAC open’ button to load in the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r="30000" b="31000"/>
          <a:stretch>
            <a:fillRect/>
          </a:stretch>
        </p:blipFill>
        <p:spPr bwMode="auto">
          <a:xfrm>
            <a:off x="1295400" y="2133600"/>
            <a:ext cx="6553200" cy="403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Visualize the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 the mesh file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Load the mode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4040188" cy="25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62200"/>
            <a:ext cx="4041775" cy="250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953000"/>
            <a:ext cx="3162300" cy="16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the results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E16D-3502-4F41-ABAB-8BE0DF0911C5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A11-B8DF-4170-BFD0-6FCB2D53EB2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the field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field profile plotting button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 a line along the x-axis</a:t>
            </a:r>
          </a:p>
          <a:p>
            <a:r>
              <a:rPr lang="en-US" dirty="0" smtClean="0"/>
              <a:t>Hit ‘Apply’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29873" t="3479" r="25127" b="68521"/>
          <a:stretch>
            <a:fillRect/>
          </a:stretch>
        </p:blipFill>
        <p:spPr bwMode="auto">
          <a:xfrm>
            <a:off x="533400" y="1828800"/>
            <a:ext cx="5486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t="48143" r="76875"/>
          <a:stretch>
            <a:fillRect/>
          </a:stretch>
        </p:blipFill>
        <p:spPr bwMode="auto">
          <a:xfrm>
            <a:off x="6324600" y="2667000"/>
            <a:ext cx="2819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the field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0844"/>
            <a:ext cx="8305800" cy="50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0"/>
            <a:ext cx="3048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30312"/>
            <a:ext cx="4040188" cy="3951288"/>
          </a:xfrm>
        </p:spPr>
        <p:txBody>
          <a:bodyPr/>
          <a:lstStyle/>
          <a:p>
            <a:r>
              <a:rPr lang="en-US" dirty="0" smtClean="0"/>
              <a:t>Transfer SAT file to </a:t>
            </a:r>
            <a:r>
              <a:rPr lang="en-US" dirty="0" err="1" smtClean="0"/>
              <a:t>linux</a:t>
            </a:r>
            <a:endParaRPr lang="en-US" dirty="0" smtClean="0"/>
          </a:p>
          <a:p>
            <a:r>
              <a:rPr lang="en-US" dirty="0" smtClean="0"/>
              <a:t>Launch </a:t>
            </a:r>
            <a:r>
              <a:rPr lang="en-US" dirty="0" err="1" smtClean="0"/>
              <a:t>Xming</a:t>
            </a:r>
            <a:r>
              <a:rPr lang="en-US" dirty="0" smtClean="0"/>
              <a:t>-mesa</a:t>
            </a:r>
          </a:p>
          <a:p>
            <a:r>
              <a:rPr lang="en-US" dirty="0" smtClean="0"/>
              <a:t>Start </a:t>
            </a:r>
            <a:r>
              <a:rPr lang="en-US" dirty="0" err="1" smtClean="0"/>
              <a:t>PuTTY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Setup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PuTTY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to connect to a 64-bit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linux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machine</a:t>
            </a:r>
          </a:p>
          <a:p>
            <a:r>
              <a:rPr lang="en-US" dirty="0" smtClean="0"/>
              <a:t>Login to remote machine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Make shell scripts executable</a:t>
            </a:r>
          </a:p>
          <a:p>
            <a:r>
              <a:rPr lang="en-US" dirty="0" smtClean="0"/>
              <a:t>Start CUBIT</a:t>
            </a:r>
          </a:p>
          <a:p>
            <a:pPr lvl="1"/>
            <a:r>
              <a:rPr lang="en-US" dirty="0" smtClean="0"/>
              <a:t>Define </a:t>
            </a:r>
            <a:r>
              <a:rPr lang="en-US" dirty="0" err="1" smtClean="0"/>
              <a:t>blocksets</a:t>
            </a:r>
            <a:r>
              <a:rPr lang="en-US" dirty="0" smtClean="0"/>
              <a:t> and </a:t>
            </a:r>
            <a:r>
              <a:rPr lang="en-US" dirty="0" err="1" smtClean="0"/>
              <a:t>sidesets</a:t>
            </a:r>
            <a:endParaRPr lang="en-US" dirty="0" smtClean="0"/>
          </a:p>
          <a:p>
            <a:pPr lvl="1"/>
            <a:r>
              <a:rPr lang="en-US" dirty="0" smtClean="0"/>
              <a:t>Mesh model</a:t>
            </a:r>
          </a:p>
          <a:p>
            <a:pPr lvl="1"/>
            <a:r>
              <a:rPr lang="en-US" dirty="0" smtClean="0"/>
              <a:t>Export mesh</a:t>
            </a:r>
          </a:p>
          <a:p>
            <a:r>
              <a:rPr lang="en-US" dirty="0" smtClean="0"/>
              <a:t>Use ACDTOOL to convert GEN to NCDF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3951288"/>
          </a:xfrm>
        </p:spPr>
        <p:txBody>
          <a:bodyPr/>
          <a:lstStyle/>
          <a:p>
            <a:r>
              <a:rPr lang="en-US" dirty="0" smtClean="0"/>
              <a:t>Write O3P and PBS files</a:t>
            </a:r>
          </a:p>
          <a:p>
            <a:r>
              <a:rPr lang="en-US" dirty="0" smtClean="0"/>
              <a:t>Transfer O3P, PBS and NCDF file to NERSC</a:t>
            </a:r>
          </a:p>
          <a:p>
            <a:r>
              <a:rPr lang="en-US" dirty="0" smtClean="0"/>
              <a:t>Submit the job with </a:t>
            </a:r>
            <a:r>
              <a:rPr lang="en-US" dirty="0" err="1" smtClean="0"/>
              <a:t>qsub</a:t>
            </a:r>
            <a:r>
              <a:rPr lang="en-US" dirty="0" smtClean="0"/>
              <a:t> {</a:t>
            </a:r>
            <a:r>
              <a:rPr lang="en-US" dirty="0" err="1" smtClean="0"/>
              <a:t>jobname</a:t>
            </a:r>
            <a:r>
              <a:rPr lang="en-US" dirty="0" smtClean="0"/>
              <a:t>}</a:t>
            </a:r>
          </a:p>
          <a:p>
            <a:r>
              <a:rPr lang="en-US" dirty="0" smtClean="0"/>
              <a:t>Copy the results back to Cornell machine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Paraview</a:t>
            </a:r>
            <a:r>
              <a:rPr lang="en-US" dirty="0" smtClean="0"/>
              <a:t> to visualize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716588" cy="533400"/>
          </a:xfrm>
        </p:spPr>
        <p:txBody>
          <a:bodyPr/>
          <a:lstStyle/>
          <a:p>
            <a:r>
              <a:rPr lang="en-US" dirty="0" smtClean="0"/>
              <a:t>Detailed </a:t>
            </a:r>
            <a:r>
              <a:rPr lang="en-US" dirty="0" smtClean="0"/>
              <a:t>Overview </a:t>
            </a:r>
            <a:r>
              <a:rPr lang="en-US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 model</a:t>
            </a:r>
          </a:p>
          <a:p>
            <a:pPr lvl="1"/>
            <a:r>
              <a:rPr lang="en-US" dirty="0" smtClean="0"/>
              <a:t>CUBIT can be used, but Autodesk Inventor is better.</a:t>
            </a:r>
          </a:p>
          <a:p>
            <a:pPr lvl="1"/>
            <a:r>
              <a:rPr lang="en-US" dirty="0" smtClean="0"/>
              <a:t>Export a model as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SAT</a:t>
            </a:r>
            <a:r>
              <a:rPr lang="en-US" dirty="0" smtClean="0"/>
              <a:t> file (v 7.0 or better)</a:t>
            </a:r>
          </a:p>
          <a:p>
            <a:r>
              <a:rPr lang="en-US" dirty="0" smtClean="0"/>
              <a:t>Mesh the model</a:t>
            </a:r>
          </a:p>
          <a:p>
            <a:pPr lvl="1"/>
            <a:r>
              <a:rPr lang="en-US" dirty="0" smtClean="0"/>
              <a:t>Import the model in CUBIT</a:t>
            </a:r>
          </a:p>
          <a:p>
            <a:pPr lvl="1"/>
            <a:r>
              <a:rPr lang="en-US" dirty="0" smtClean="0"/>
              <a:t>Define </a:t>
            </a:r>
            <a:r>
              <a:rPr lang="en-US" dirty="0" err="1" smtClean="0"/>
              <a:t>blocksets</a:t>
            </a:r>
            <a:r>
              <a:rPr lang="en-US" dirty="0" smtClean="0"/>
              <a:t> (i.e. distinguish volume spaces), and element types (Tet10)</a:t>
            </a:r>
          </a:p>
          <a:p>
            <a:pPr lvl="1"/>
            <a:r>
              <a:rPr lang="en-US" dirty="0" smtClean="0"/>
              <a:t>Define boundary conditions (magnetic, electric, metal)</a:t>
            </a:r>
          </a:p>
          <a:p>
            <a:pPr lvl="1"/>
            <a:r>
              <a:rPr lang="en-US" dirty="0" smtClean="0"/>
              <a:t>Use CUBIT to mesh the model and export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GEN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Use ACDTOOL to convert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GEN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NCDF</a:t>
            </a:r>
            <a:r>
              <a:rPr lang="en-US" dirty="0" smtClean="0"/>
              <a:t>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Overview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 solver on the mesh</a:t>
            </a:r>
          </a:p>
          <a:p>
            <a:pPr lvl="1"/>
            <a:r>
              <a:rPr lang="en-US" dirty="0" smtClean="0"/>
              <a:t>Define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O3P</a:t>
            </a:r>
            <a:r>
              <a:rPr lang="en-US" dirty="0" smtClean="0"/>
              <a:t> file containing</a:t>
            </a:r>
          </a:p>
          <a:p>
            <a:pPr lvl="2"/>
            <a:r>
              <a:rPr lang="en-US" dirty="0" smtClean="0"/>
              <a:t>Name of mesh file to solve</a:t>
            </a:r>
          </a:p>
          <a:p>
            <a:pPr lvl="2"/>
            <a:r>
              <a:rPr lang="en-US" dirty="0" smtClean="0"/>
              <a:t>Material properties (</a:t>
            </a:r>
            <a:r>
              <a:rPr lang="el-GR" dirty="0" smtClean="0"/>
              <a:t>μ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r>
              <a:rPr lang="en-US" dirty="0" smtClean="0"/>
              <a:t> of volumes, metal conductivity, etc.)</a:t>
            </a:r>
          </a:p>
          <a:p>
            <a:pPr lvl="2"/>
            <a:r>
              <a:rPr lang="en-US" dirty="0" smtClean="0"/>
              <a:t>Boundary conditions (which surfaces are metal, electric, etc.)</a:t>
            </a:r>
          </a:p>
          <a:p>
            <a:pPr lvl="2"/>
            <a:r>
              <a:rPr lang="en-US" dirty="0" smtClean="0"/>
              <a:t>Solver methods (Order of Solver, etc.)</a:t>
            </a:r>
          </a:p>
          <a:p>
            <a:pPr lvl="2"/>
            <a:r>
              <a:rPr lang="en-US" dirty="0" smtClean="0"/>
              <a:t>Number of desired </a:t>
            </a:r>
            <a:r>
              <a:rPr lang="en-US" dirty="0" err="1" smtClean="0"/>
              <a:t>Eigenvalues</a:t>
            </a:r>
            <a:r>
              <a:rPr lang="en-US" dirty="0" smtClean="0"/>
              <a:t> and frequency band</a:t>
            </a:r>
          </a:p>
          <a:p>
            <a:pPr lvl="1"/>
            <a:r>
              <a:rPr lang="en-US" dirty="0" smtClean="0"/>
              <a:t>Write a job submission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PBS</a:t>
            </a:r>
            <a:r>
              <a:rPr lang="en-US" dirty="0" smtClean="0"/>
              <a:t> file and submit to NERSC</a:t>
            </a:r>
          </a:p>
          <a:p>
            <a:r>
              <a:rPr lang="en-US" dirty="0" smtClean="0"/>
              <a:t>View the results</a:t>
            </a:r>
          </a:p>
          <a:p>
            <a:pPr lvl="1"/>
            <a:r>
              <a:rPr lang="en-US" dirty="0" smtClean="0"/>
              <a:t>Copy results to Cornell machine and use </a:t>
            </a:r>
            <a:r>
              <a:rPr lang="en-US" dirty="0" err="1" smtClean="0"/>
              <a:t>Paraview</a:t>
            </a:r>
            <a:r>
              <a:rPr lang="en-US" dirty="0" smtClean="0"/>
              <a:t> to examine the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in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2895600"/>
          </a:xfrm>
        </p:spPr>
        <p:txBody>
          <a:bodyPr/>
          <a:lstStyle/>
          <a:p>
            <a:r>
              <a:rPr lang="en-US" dirty="0" smtClean="0"/>
              <a:t>Connect to remote machines</a:t>
            </a:r>
          </a:p>
          <a:p>
            <a:pPr lvl="1"/>
            <a:r>
              <a:rPr lang="en-US" dirty="0" err="1" smtClean="0"/>
              <a:t>Xming</a:t>
            </a:r>
            <a:r>
              <a:rPr lang="en-US" dirty="0" smtClean="0"/>
              <a:t>-Mesa (for OpenGL support) + </a:t>
            </a:r>
            <a:r>
              <a:rPr lang="en-US" dirty="0" err="1" smtClean="0"/>
              <a:t>PuTTY</a:t>
            </a:r>
            <a:r>
              <a:rPr lang="en-US" dirty="0" smtClean="0"/>
              <a:t> (for </a:t>
            </a:r>
            <a:r>
              <a:rPr lang="en-US" dirty="0" err="1" smtClean="0"/>
              <a:t>ssh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File transfers</a:t>
            </a:r>
          </a:p>
          <a:p>
            <a:pPr lvl="1"/>
            <a:r>
              <a:rPr lang="en-US" dirty="0" err="1" smtClean="0"/>
              <a:t>FileZilla</a:t>
            </a:r>
            <a:r>
              <a:rPr lang="en-US" dirty="0" smtClean="0"/>
              <a:t> (for GUI interface), PSFTP (for CL interface)</a:t>
            </a:r>
          </a:p>
          <a:p>
            <a:r>
              <a:rPr lang="en-US" dirty="0" smtClean="0"/>
              <a:t>Meshing</a:t>
            </a:r>
          </a:p>
          <a:p>
            <a:pPr lvl="1"/>
            <a:r>
              <a:rPr lang="en-US" dirty="0" smtClean="0"/>
              <a:t>CUBIT for initial mesh, ACDTOOL for final mesh</a:t>
            </a:r>
          </a:p>
          <a:p>
            <a:r>
              <a:rPr lang="en-US" dirty="0" smtClean="0"/>
              <a:t>Field Solving</a:t>
            </a:r>
          </a:p>
          <a:p>
            <a:pPr lvl="1"/>
            <a:r>
              <a:rPr lang="en-US" dirty="0" smtClean="0"/>
              <a:t>Omega3P</a:t>
            </a:r>
          </a:p>
          <a:p>
            <a:r>
              <a:rPr lang="en-US" dirty="0" smtClean="0"/>
              <a:t>Visualization</a:t>
            </a:r>
          </a:p>
          <a:p>
            <a:pPr lvl="1"/>
            <a:r>
              <a:rPr lang="en-US" dirty="0" err="1" smtClean="0"/>
              <a:t>Paraview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Tutorial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4958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Download tutorial files to a folder on your local desktop and unzip it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http://www.lepp.cornell.edu/~nrv5/O3Ptutorial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91000" y="4267263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47995"/>
            <a:ext cx="3657600" cy="32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702758" cy="330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Files to Linux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your file transfer program.</a:t>
            </a:r>
          </a:p>
          <a:p>
            <a:r>
              <a:rPr lang="en-US" dirty="0" smtClean="0"/>
              <a:t>Login to sftp://lnx234.lepp.cornell.edu with your </a:t>
            </a:r>
            <a:r>
              <a:rPr lang="en-US" b="1" dirty="0" smtClean="0"/>
              <a:t>Cornell</a:t>
            </a:r>
            <a:r>
              <a:rPr lang="en-US" dirty="0" smtClean="0"/>
              <a:t> username and password</a:t>
            </a:r>
          </a:p>
          <a:p>
            <a:r>
              <a:rPr lang="en-US" dirty="0" smtClean="0"/>
              <a:t>Transfer tutorial files to your Linux home directory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962400" cy="308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886200" y="4495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3204280" cy="28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Remote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tutorial </a:t>
            </a:r>
            <a:r>
              <a:rPr lang="en-US" dirty="0" smtClean="0"/>
              <a:t>files downloaded from the website, </a:t>
            </a:r>
            <a:r>
              <a:rPr lang="en-US" dirty="0" smtClean="0"/>
              <a:t>start </a:t>
            </a:r>
            <a:r>
              <a:rPr lang="en-US" dirty="0" smtClean="0"/>
              <a:t>a remote window service by opening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CornellOpenGL.xlaunch</a:t>
            </a:r>
            <a:r>
              <a:rPr lang="en-US" dirty="0" smtClean="0"/>
              <a:t> with </a:t>
            </a:r>
            <a:r>
              <a:rPr lang="en-US" dirty="0" err="1" smtClean="0"/>
              <a:t>Xming</a:t>
            </a:r>
            <a:r>
              <a:rPr lang="en-US" dirty="0" smtClean="0"/>
              <a:t>-Mesa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F062-A748-4829-9381-A5D09A54D182}" type="datetime4">
              <a:rPr lang="en-US" smtClean="0"/>
              <a:pPr/>
              <a:t>June 23,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Omega3P – N. Valles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8443-EB5B-447D-BCF0-29BC90F480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821531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16200000">
            <a:off x="4457700" y="46101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4200" y="5181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Appears when  </a:t>
            </a:r>
            <a:r>
              <a:rPr lang="en-US" dirty="0" err="1" smtClean="0"/>
              <a:t>Xming</a:t>
            </a:r>
            <a:r>
              <a:rPr lang="en-US" dirty="0" smtClean="0"/>
              <a:t> is running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PPCMS_Presentation">
  <a:themeElements>
    <a:clrScheme name="LEPPCMS_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PPCMS_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PPCMS_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PPCMS_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1354</Words>
  <Application>Microsoft Office PowerPoint</Application>
  <PresentationFormat>On-screen Show (4:3)</PresentationFormat>
  <Paragraphs>291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LEPPCMS_Presentation</vt:lpstr>
      <vt:lpstr>Using the Omega3P Eigensolver</vt:lpstr>
      <vt:lpstr>Purpose of Talk</vt:lpstr>
      <vt:lpstr>General Overview</vt:lpstr>
      <vt:lpstr>Detailed Overview (1 of 2)</vt:lpstr>
      <vt:lpstr>Detailed Overview (2 of 2)</vt:lpstr>
      <vt:lpstr>Programs in Tutorial</vt:lpstr>
      <vt:lpstr>Download Tutorial Files</vt:lpstr>
      <vt:lpstr>Send Files to Linux Machine</vt:lpstr>
      <vt:lpstr>Setup Remote Connection</vt:lpstr>
      <vt:lpstr>Login to Linux machine</vt:lpstr>
      <vt:lpstr>Login to Linux machine</vt:lpstr>
      <vt:lpstr>Slide 12</vt:lpstr>
      <vt:lpstr>Start CUBIT</vt:lpstr>
      <vt:lpstr>Import SAT model</vt:lpstr>
      <vt:lpstr>Import SAT model</vt:lpstr>
      <vt:lpstr>Define meshing scheme</vt:lpstr>
      <vt:lpstr>Define Blockset (1 of 2)</vt:lpstr>
      <vt:lpstr>Define Blocksets (2 of 2)</vt:lpstr>
      <vt:lpstr>Define Sidesets (1 of 2)</vt:lpstr>
      <vt:lpstr>Define Sidesets (2 of 2)</vt:lpstr>
      <vt:lpstr>Mesh the volume</vt:lpstr>
      <vt:lpstr>Mesh the volume</vt:lpstr>
      <vt:lpstr>Export the mesh</vt:lpstr>
      <vt:lpstr>Convert the Mesh to NetCDF</vt:lpstr>
      <vt:lpstr>Write the .o3p input file</vt:lpstr>
      <vt:lpstr>Write the job submission file</vt:lpstr>
      <vt:lpstr>Send Files to Linux Machine</vt:lpstr>
      <vt:lpstr>Copy Files to NERSC</vt:lpstr>
      <vt:lpstr>Submit job script</vt:lpstr>
      <vt:lpstr>Save results to your computer</vt:lpstr>
      <vt:lpstr>Look at the results</vt:lpstr>
      <vt:lpstr>Visualize the Results (1 of 3)</vt:lpstr>
      <vt:lpstr>Visualize the Results (2 of 3)</vt:lpstr>
      <vt:lpstr>Visualize the Results</vt:lpstr>
      <vt:lpstr>Visualize the results</vt:lpstr>
      <vt:lpstr>Visualize the results</vt:lpstr>
      <vt:lpstr>Plot the field profile</vt:lpstr>
      <vt:lpstr>Plot the field profile</vt:lpstr>
      <vt:lpstr>Summary</vt:lpstr>
    </vt:vector>
  </TitlesOfParts>
  <Company>Jeanne Butler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LEPP/CMS Template</dc:title>
  <dc:creator>Jeanne Butler</dc:creator>
  <cp:lastModifiedBy>Nick Valles</cp:lastModifiedBy>
  <cp:revision>46</cp:revision>
  <cp:lastPrinted>2006-05-18T12:15:03Z</cp:lastPrinted>
  <dcterms:created xsi:type="dcterms:W3CDTF">2008-03-14T16:35:37Z</dcterms:created>
  <dcterms:modified xsi:type="dcterms:W3CDTF">2010-06-23T19:16:36Z</dcterms:modified>
</cp:coreProperties>
</file>